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5" r:id="rId2"/>
  </p:sldMasterIdLst>
  <p:notesMasterIdLst>
    <p:notesMasterId r:id="rId35"/>
  </p:notesMasterIdLst>
  <p:sldIdLst>
    <p:sldId id="259" r:id="rId3"/>
    <p:sldId id="265" r:id="rId4"/>
    <p:sldId id="338" r:id="rId5"/>
    <p:sldId id="272" r:id="rId6"/>
    <p:sldId id="273" r:id="rId7"/>
    <p:sldId id="324" r:id="rId8"/>
    <p:sldId id="325" r:id="rId9"/>
    <p:sldId id="274" r:id="rId10"/>
    <p:sldId id="283" r:id="rId11"/>
    <p:sldId id="275" r:id="rId12"/>
    <p:sldId id="285" r:id="rId13"/>
    <p:sldId id="276" r:id="rId14"/>
    <p:sldId id="277" r:id="rId15"/>
    <p:sldId id="286" r:id="rId16"/>
    <p:sldId id="278" r:id="rId17"/>
    <p:sldId id="287" r:id="rId18"/>
    <p:sldId id="288" r:id="rId19"/>
    <p:sldId id="279" r:id="rId20"/>
    <p:sldId id="280" r:id="rId21"/>
    <p:sldId id="309" r:id="rId22"/>
    <p:sldId id="281" r:id="rId23"/>
    <p:sldId id="318" r:id="rId24"/>
    <p:sldId id="291" r:id="rId25"/>
    <p:sldId id="351" r:id="rId26"/>
    <p:sldId id="353" r:id="rId27"/>
    <p:sldId id="354" r:id="rId28"/>
    <p:sldId id="355" r:id="rId29"/>
    <p:sldId id="356" r:id="rId30"/>
    <p:sldId id="357" r:id="rId31"/>
    <p:sldId id="342" r:id="rId32"/>
    <p:sldId id="352" r:id="rId33"/>
    <p:sldId id="340" r:id="rId34"/>
  </p:sldIdLst>
  <p:sldSz cx="12188825" cy="6858000"/>
  <p:notesSz cx="6894513" cy="9180513"/>
  <p:defaultTextStyle>
    <a:defPPr>
      <a:defRPr lang="en-US"/>
    </a:defPPr>
    <a:lvl1pPr algn="l" defTabSz="609493"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609493" algn="l" defTabSz="609493"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1218987" algn="l" defTabSz="609493"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828480" algn="l" defTabSz="609493"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2437973" algn="l" defTabSz="609493"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3047467" algn="l" defTabSz="609493" rtl="0" eaLnBrk="1" latinLnBrk="0" hangingPunct="1">
      <a:defRPr kern="1200">
        <a:solidFill>
          <a:schemeClr val="tx1"/>
        </a:solidFill>
        <a:latin typeface="Calibri" charset="0"/>
        <a:ea typeface="ＭＳ Ｐゴシック" charset="0"/>
        <a:cs typeface="ＭＳ Ｐゴシック" charset="0"/>
      </a:defRPr>
    </a:lvl6pPr>
    <a:lvl7pPr marL="3656960" algn="l" defTabSz="609493" rtl="0" eaLnBrk="1" latinLnBrk="0" hangingPunct="1">
      <a:defRPr kern="1200">
        <a:solidFill>
          <a:schemeClr val="tx1"/>
        </a:solidFill>
        <a:latin typeface="Calibri" charset="0"/>
        <a:ea typeface="ＭＳ Ｐゴシック" charset="0"/>
        <a:cs typeface="ＭＳ Ｐゴシック" charset="0"/>
      </a:defRPr>
    </a:lvl7pPr>
    <a:lvl8pPr marL="4266453" algn="l" defTabSz="609493" rtl="0" eaLnBrk="1" latinLnBrk="0" hangingPunct="1">
      <a:defRPr kern="1200">
        <a:solidFill>
          <a:schemeClr val="tx1"/>
        </a:solidFill>
        <a:latin typeface="Calibri" charset="0"/>
        <a:ea typeface="ＭＳ Ｐゴシック" charset="0"/>
        <a:cs typeface="ＭＳ Ｐゴシック" charset="0"/>
      </a:defRPr>
    </a:lvl8pPr>
    <a:lvl9pPr marL="4875947" algn="l" defTabSz="609493"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xmlns="">
        <p15:guide id="1" orient="horz" pos="2160">
          <p15:clr>
            <a:srgbClr val="A4A3A4"/>
          </p15:clr>
        </p15:guide>
        <p15:guide id="2" pos="3839">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Singer" initials="JS"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7F9F7"/>
    <a:srgbClr val="FFFFFF"/>
    <a:srgbClr val="EFF0F4"/>
    <a:srgbClr val="0099D8"/>
    <a:srgbClr val="333333"/>
    <a:srgbClr val="635F6D"/>
    <a:srgbClr val="000013"/>
    <a:srgbClr val="0081C9"/>
    <a:srgbClr val="1E242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34" autoAdjust="0"/>
    <p:restoredTop sz="89286" autoAdjust="0"/>
  </p:normalViewPr>
  <p:slideViewPr>
    <p:cSldViewPr snapToGrid="0" snapToObjects="1">
      <p:cViewPr>
        <p:scale>
          <a:sx n="120" d="100"/>
          <a:sy n="120" d="100"/>
        </p:scale>
        <p:origin x="1008" y="912"/>
      </p:cViewPr>
      <p:guideLst>
        <p:guide orient="horz" pos="2160"/>
        <p:guide pos="3839"/>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22" cy="459026"/>
          </a:xfrm>
          <a:prstGeom prst="rect">
            <a:avLst/>
          </a:prstGeom>
        </p:spPr>
        <p:txBody>
          <a:bodyPr vert="horz" lIns="91851" tIns="45926" rIns="91851" bIns="45926"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905295" y="0"/>
            <a:ext cx="2987622" cy="459026"/>
          </a:xfrm>
          <a:prstGeom prst="rect">
            <a:avLst/>
          </a:prstGeom>
        </p:spPr>
        <p:txBody>
          <a:bodyPr vert="horz" lIns="91851" tIns="45926" rIns="91851" bIns="45926" rtlCol="0"/>
          <a:lstStyle>
            <a:lvl1pPr algn="r" fontAlgn="auto">
              <a:spcBef>
                <a:spcPts val="0"/>
              </a:spcBef>
              <a:spcAft>
                <a:spcPts val="0"/>
              </a:spcAft>
              <a:defRPr sz="1200" smtClean="0">
                <a:latin typeface="+mn-lt"/>
                <a:ea typeface="+mn-ea"/>
                <a:cs typeface="+mn-cs"/>
              </a:defRPr>
            </a:lvl1pPr>
          </a:lstStyle>
          <a:p>
            <a:pPr>
              <a:defRPr/>
            </a:pPr>
            <a:fld id="{BCA07C3A-6E8C-624E-972D-413DFE855F21}" type="datetimeFigureOut">
              <a:rPr lang="en-US"/>
              <a:pPr>
                <a:defRPr/>
              </a:pPr>
              <a:t>4/8/2016</a:t>
            </a:fld>
            <a:endParaRPr lang="en-US" dirty="0"/>
          </a:p>
        </p:txBody>
      </p:sp>
      <p:sp>
        <p:nvSpPr>
          <p:cNvPr id="4" name="Slide Image Placeholder 3"/>
          <p:cNvSpPr>
            <a:spLocks noGrp="1" noRot="1" noChangeAspect="1"/>
          </p:cNvSpPr>
          <p:nvPr>
            <p:ph type="sldImg" idx="2"/>
          </p:nvPr>
        </p:nvSpPr>
        <p:spPr>
          <a:xfrm>
            <a:off x="388938" y="688975"/>
            <a:ext cx="6116637" cy="3441700"/>
          </a:xfrm>
          <a:prstGeom prst="rect">
            <a:avLst/>
          </a:prstGeom>
          <a:noFill/>
          <a:ln w="12700">
            <a:solidFill>
              <a:prstClr val="black"/>
            </a:solidFill>
          </a:ln>
        </p:spPr>
        <p:txBody>
          <a:bodyPr vert="horz" lIns="91851" tIns="45926" rIns="91851" bIns="45926" rtlCol="0" anchor="ctr"/>
          <a:lstStyle/>
          <a:p>
            <a:pPr lvl="0"/>
            <a:endParaRPr lang="en-US" noProof="0" dirty="0"/>
          </a:p>
        </p:txBody>
      </p:sp>
      <p:sp>
        <p:nvSpPr>
          <p:cNvPr id="5" name="Notes Placeholder 4"/>
          <p:cNvSpPr>
            <a:spLocks noGrp="1"/>
          </p:cNvSpPr>
          <p:nvPr>
            <p:ph type="body" sz="quarter" idx="3"/>
          </p:nvPr>
        </p:nvSpPr>
        <p:spPr>
          <a:xfrm>
            <a:off x="689452" y="4360744"/>
            <a:ext cx="5515610" cy="4131231"/>
          </a:xfrm>
          <a:prstGeom prst="rect">
            <a:avLst/>
          </a:prstGeom>
        </p:spPr>
        <p:txBody>
          <a:bodyPr vert="horz" lIns="91851" tIns="45926" rIns="91851" bIns="45926"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719894"/>
            <a:ext cx="2987622" cy="459026"/>
          </a:xfrm>
          <a:prstGeom prst="rect">
            <a:avLst/>
          </a:prstGeom>
        </p:spPr>
        <p:txBody>
          <a:bodyPr vert="horz" lIns="91851" tIns="45926" rIns="91851" bIns="45926"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905295" y="8719894"/>
            <a:ext cx="2987622" cy="459026"/>
          </a:xfrm>
          <a:prstGeom prst="rect">
            <a:avLst/>
          </a:prstGeom>
        </p:spPr>
        <p:txBody>
          <a:bodyPr vert="horz" lIns="91851" tIns="45926" rIns="91851" bIns="45926" rtlCol="0" anchor="b"/>
          <a:lstStyle>
            <a:lvl1pPr algn="r" fontAlgn="auto">
              <a:spcBef>
                <a:spcPts val="0"/>
              </a:spcBef>
              <a:spcAft>
                <a:spcPts val="0"/>
              </a:spcAft>
              <a:defRPr sz="1200" smtClean="0">
                <a:latin typeface="+mn-lt"/>
                <a:ea typeface="+mn-ea"/>
                <a:cs typeface="+mn-cs"/>
              </a:defRPr>
            </a:lvl1pPr>
          </a:lstStyle>
          <a:p>
            <a:pPr>
              <a:defRPr/>
            </a:pPr>
            <a:fld id="{282019CE-0072-664F-9FE1-E748CBBF2423}" type="slidenum">
              <a:rPr lang="en-US"/>
              <a:pPr>
                <a:defRPr/>
              </a:pPr>
              <a:t>‹#›</a:t>
            </a:fld>
            <a:endParaRPr lang="en-US" dirty="0"/>
          </a:p>
        </p:txBody>
      </p:sp>
    </p:spTree>
    <p:extLst>
      <p:ext uri="{BB962C8B-B14F-4D97-AF65-F5344CB8AC3E}">
        <p14:creationId xmlns:p14="http://schemas.microsoft.com/office/powerpoint/2010/main" val="1540674807"/>
      </p:ext>
    </p:extLst>
  </p:cSld>
  <p:clrMap bg1="lt1" tx1="dk1" bg2="lt2" tx2="dk2" accent1="accent1" accent2="accent2" accent3="accent3" accent4="accent4" accent5="accent5" accent6="accent6" hlink="hlink" folHlink="folHlink"/>
  <p:notesStyle>
    <a:lvl1pPr algn="l" defTabSz="609493" rtl="0" fontAlgn="base">
      <a:spcBef>
        <a:spcPct val="30000"/>
      </a:spcBef>
      <a:spcAft>
        <a:spcPct val="0"/>
      </a:spcAft>
      <a:defRPr sz="1600" kern="1200">
        <a:solidFill>
          <a:schemeClr val="tx1"/>
        </a:solidFill>
        <a:latin typeface="+mn-lt"/>
        <a:ea typeface="ＭＳ Ｐゴシック" charset="0"/>
        <a:cs typeface="ＭＳ Ｐゴシック" charset="0"/>
      </a:defRPr>
    </a:lvl1pPr>
    <a:lvl2pPr marL="609493" algn="l" defTabSz="609493" rtl="0" fontAlgn="base">
      <a:spcBef>
        <a:spcPct val="30000"/>
      </a:spcBef>
      <a:spcAft>
        <a:spcPct val="0"/>
      </a:spcAft>
      <a:defRPr sz="1600" kern="1200">
        <a:solidFill>
          <a:schemeClr val="tx1"/>
        </a:solidFill>
        <a:latin typeface="+mn-lt"/>
        <a:ea typeface="ＭＳ Ｐゴシック" charset="0"/>
        <a:cs typeface="+mn-cs"/>
      </a:defRPr>
    </a:lvl2pPr>
    <a:lvl3pPr marL="1218987" algn="l" defTabSz="609493" rtl="0" fontAlgn="base">
      <a:spcBef>
        <a:spcPct val="30000"/>
      </a:spcBef>
      <a:spcAft>
        <a:spcPct val="0"/>
      </a:spcAft>
      <a:defRPr sz="1600" kern="1200">
        <a:solidFill>
          <a:schemeClr val="tx1"/>
        </a:solidFill>
        <a:latin typeface="+mn-lt"/>
        <a:ea typeface="ＭＳ Ｐゴシック" charset="0"/>
        <a:cs typeface="+mn-cs"/>
      </a:defRPr>
    </a:lvl3pPr>
    <a:lvl4pPr marL="1828480" algn="l" defTabSz="609493" rtl="0" fontAlgn="base">
      <a:spcBef>
        <a:spcPct val="30000"/>
      </a:spcBef>
      <a:spcAft>
        <a:spcPct val="0"/>
      </a:spcAft>
      <a:defRPr sz="1600" kern="1200">
        <a:solidFill>
          <a:schemeClr val="tx1"/>
        </a:solidFill>
        <a:latin typeface="+mn-lt"/>
        <a:ea typeface="ＭＳ Ｐゴシック" charset="0"/>
        <a:cs typeface="+mn-cs"/>
      </a:defRPr>
    </a:lvl4pPr>
    <a:lvl5pPr marL="2437973" algn="l" defTabSz="609493" rtl="0" fontAlgn="base">
      <a:spcBef>
        <a:spcPct val="30000"/>
      </a:spcBef>
      <a:spcAft>
        <a:spcPct val="0"/>
      </a:spcAft>
      <a:defRPr sz="1600" kern="1200">
        <a:solidFill>
          <a:schemeClr val="tx1"/>
        </a:solidFill>
        <a:latin typeface="+mn-lt"/>
        <a:ea typeface="ＭＳ Ｐゴシック" charset="0"/>
        <a:cs typeface="+mn-cs"/>
      </a:defRPr>
    </a:lvl5pPr>
    <a:lvl6pPr marL="3047467" algn="l" defTabSz="609493" rtl="0" eaLnBrk="1" latinLnBrk="0" hangingPunct="1">
      <a:defRPr sz="1600" kern="1200">
        <a:solidFill>
          <a:schemeClr val="tx1"/>
        </a:solidFill>
        <a:latin typeface="+mn-lt"/>
        <a:ea typeface="+mn-ea"/>
        <a:cs typeface="+mn-cs"/>
      </a:defRPr>
    </a:lvl6pPr>
    <a:lvl7pPr marL="3656960" algn="l" defTabSz="609493" rtl="0" eaLnBrk="1" latinLnBrk="0" hangingPunct="1">
      <a:defRPr sz="1600" kern="1200">
        <a:solidFill>
          <a:schemeClr val="tx1"/>
        </a:solidFill>
        <a:latin typeface="+mn-lt"/>
        <a:ea typeface="+mn-ea"/>
        <a:cs typeface="+mn-cs"/>
      </a:defRPr>
    </a:lvl7pPr>
    <a:lvl8pPr marL="4266453" algn="l" defTabSz="609493" rtl="0" eaLnBrk="1" latinLnBrk="0" hangingPunct="1">
      <a:defRPr sz="1600" kern="1200">
        <a:solidFill>
          <a:schemeClr val="tx1"/>
        </a:solidFill>
        <a:latin typeface="+mn-lt"/>
        <a:ea typeface="+mn-ea"/>
        <a:cs typeface="+mn-cs"/>
      </a:defRPr>
    </a:lvl8pPr>
    <a:lvl9pPr marL="4875947" algn="l" defTabSz="609493"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1</a:t>
            </a:fld>
            <a:endParaRPr lang="en-US" dirty="0"/>
          </a:p>
        </p:txBody>
      </p:sp>
    </p:spTree>
    <p:extLst>
      <p:ext uri="{BB962C8B-B14F-4D97-AF65-F5344CB8AC3E}">
        <p14:creationId xmlns:p14="http://schemas.microsoft.com/office/powerpoint/2010/main" val="147327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2</a:t>
            </a:fld>
            <a:endParaRPr lang="en-US" dirty="0"/>
          </a:p>
        </p:txBody>
      </p:sp>
    </p:spTree>
    <p:extLst>
      <p:ext uri="{BB962C8B-B14F-4D97-AF65-F5344CB8AC3E}">
        <p14:creationId xmlns:p14="http://schemas.microsoft.com/office/powerpoint/2010/main" val="3630572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3</a:t>
            </a:fld>
            <a:endParaRPr lang="en-US" dirty="0"/>
          </a:p>
        </p:txBody>
      </p:sp>
    </p:spTree>
    <p:extLst>
      <p:ext uri="{BB962C8B-B14F-4D97-AF65-F5344CB8AC3E}">
        <p14:creationId xmlns:p14="http://schemas.microsoft.com/office/powerpoint/2010/main" val="3674953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4</a:t>
            </a:fld>
            <a:endParaRPr lang="en-US" dirty="0"/>
          </a:p>
        </p:txBody>
      </p:sp>
    </p:spTree>
    <p:extLst>
      <p:ext uri="{BB962C8B-B14F-4D97-AF65-F5344CB8AC3E}">
        <p14:creationId xmlns:p14="http://schemas.microsoft.com/office/powerpoint/2010/main" val="2579467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5</a:t>
            </a:fld>
            <a:endParaRPr lang="en-US" dirty="0"/>
          </a:p>
        </p:txBody>
      </p:sp>
    </p:spTree>
    <p:extLst>
      <p:ext uri="{BB962C8B-B14F-4D97-AF65-F5344CB8AC3E}">
        <p14:creationId xmlns:p14="http://schemas.microsoft.com/office/powerpoint/2010/main" val="306071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22" indent="-172222">
              <a:buFont typeface="Arial" panose="020B0604020202020204" pitchFamily="34" charset="0"/>
              <a:buChar char="•"/>
            </a:pPr>
            <a:r>
              <a:rPr lang="en-US" dirty="0" smtClean="0"/>
              <a:t>Organizations constantly struggle with how to enable employees to be as successful as possible – but how? </a:t>
            </a:r>
          </a:p>
          <a:p>
            <a:pPr marL="172222" indent="-172222">
              <a:buFont typeface="Arial" panose="020B0604020202020204" pitchFamily="34" charset="0"/>
              <a:buChar char="•"/>
            </a:pPr>
            <a:r>
              <a:rPr lang="en-US" dirty="0" smtClean="0"/>
              <a:t>The answer is actually simple: </a:t>
            </a:r>
            <a:r>
              <a:rPr lang="en-US" dirty="0"/>
              <a:t>remove all obstacles in their way</a:t>
            </a:r>
          </a:p>
          <a:p>
            <a:pPr marL="172222" indent="-172222">
              <a:buFont typeface="Arial" panose="020B0604020202020204" pitchFamily="34" charset="0"/>
              <a:buChar char="•"/>
            </a:pPr>
            <a:r>
              <a:rPr lang="en-US" dirty="0" smtClean="0"/>
              <a:t>Now, there’s a solution that does exactly that</a:t>
            </a:r>
          </a:p>
          <a:p>
            <a:endParaRPr lang="en-US" dirty="0" smtClean="0"/>
          </a:p>
          <a:p>
            <a:pPr marL="172222" indent="-172222">
              <a:buFont typeface="Arial" panose="020B0604020202020204" pitchFamily="34" charset="0"/>
              <a:buChar char="•"/>
            </a:pPr>
            <a:r>
              <a:rPr lang="en-US" dirty="0" smtClean="0"/>
              <a:t>Having Crestron Fusion</a:t>
            </a:r>
            <a:r>
              <a:rPr lang="en-US" baseline="30000" dirty="0" smtClean="0"/>
              <a:t>®</a:t>
            </a:r>
            <a:r>
              <a:rPr lang="en-US" dirty="0" smtClean="0"/>
              <a:t> enterprise management technology in the building and the Crestron PinPoint</a:t>
            </a:r>
            <a:r>
              <a:rPr lang="en-US" baseline="30000" dirty="0" smtClean="0"/>
              <a:t>™</a:t>
            </a:r>
            <a:r>
              <a:rPr lang="en-US" dirty="0" smtClean="0"/>
              <a:t> app on your smart devices is like having an assistant at your side throughout the day</a:t>
            </a:r>
          </a:p>
          <a:p>
            <a:pPr marL="172222" indent="-172222">
              <a:buFont typeface="Arial" panose="020B0604020202020204" pitchFamily="34" charset="0"/>
              <a:buChar char="•"/>
            </a:pPr>
            <a:r>
              <a:rPr lang="en-US" dirty="0" smtClean="0">
                <a:solidFill>
                  <a:srgbClr val="FF0000"/>
                </a:solidFill>
              </a:rPr>
              <a:t>Crestron clears a path for you to work smarter, faster, and more efficiently</a:t>
            </a:r>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6</a:t>
            </a:fld>
            <a:endParaRPr lang="en-US" dirty="0"/>
          </a:p>
        </p:txBody>
      </p:sp>
    </p:spTree>
    <p:extLst>
      <p:ext uri="{BB962C8B-B14F-4D97-AF65-F5344CB8AC3E}">
        <p14:creationId xmlns:p14="http://schemas.microsoft.com/office/powerpoint/2010/main" val="3674953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2222" indent="-172222">
              <a:buFont typeface="Arial" panose="020B0604020202020204" pitchFamily="34" charset="0"/>
              <a:buChar char="•"/>
            </a:pPr>
            <a:r>
              <a:rPr lang="en-US" dirty="0" smtClean="0"/>
              <a:t>Organizations constantly struggle with how to enable employees to be as successful as possible – but how? </a:t>
            </a:r>
          </a:p>
          <a:p>
            <a:pPr marL="172222" indent="-172222">
              <a:buFont typeface="Arial" panose="020B0604020202020204" pitchFamily="34" charset="0"/>
              <a:buChar char="•"/>
            </a:pPr>
            <a:r>
              <a:rPr lang="en-US" dirty="0" smtClean="0"/>
              <a:t>The answer is actually simple: </a:t>
            </a:r>
            <a:r>
              <a:rPr lang="en-US" dirty="0"/>
              <a:t>remove all obstacles in their way</a:t>
            </a:r>
          </a:p>
          <a:p>
            <a:pPr marL="172222" indent="-172222">
              <a:buFont typeface="Arial" panose="020B0604020202020204" pitchFamily="34" charset="0"/>
              <a:buChar char="•"/>
            </a:pPr>
            <a:r>
              <a:rPr lang="en-US" dirty="0" smtClean="0"/>
              <a:t>Now, there’s a solution that does exactly that</a:t>
            </a:r>
          </a:p>
          <a:p>
            <a:endParaRPr lang="en-US" dirty="0" smtClean="0"/>
          </a:p>
          <a:p>
            <a:pPr marL="172222" indent="-172222">
              <a:buFont typeface="Arial" panose="020B0604020202020204" pitchFamily="34" charset="0"/>
              <a:buChar char="•"/>
            </a:pPr>
            <a:r>
              <a:rPr lang="en-US" dirty="0" smtClean="0"/>
              <a:t>Having Crestron Fusion</a:t>
            </a:r>
            <a:r>
              <a:rPr lang="en-US" baseline="30000" dirty="0" smtClean="0"/>
              <a:t>®</a:t>
            </a:r>
            <a:r>
              <a:rPr lang="en-US" dirty="0" smtClean="0"/>
              <a:t> enterprise management technology in the building and the Crestron PinPoint</a:t>
            </a:r>
            <a:r>
              <a:rPr lang="en-US" baseline="30000" dirty="0" smtClean="0"/>
              <a:t>™</a:t>
            </a:r>
            <a:r>
              <a:rPr lang="en-US" dirty="0" smtClean="0"/>
              <a:t> app on your smart devices is like having an assistant at your side throughout the day</a:t>
            </a:r>
          </a:p>
          <a:p>
            <a:pPr marL="172222" indent="-172222">
              <a:buFont typeface="Arial" panose="020B0604020202020204" pitchFamily="34" charset="0"/>
              <a:buChar char="•"/>
            </a:pPr>
            <a:r>
              <a:rPr lang="en-US" dirty="0" smtClean="0">
                <a:solidFill>
                  <a:srgbClr val="FF0000"/>
                </a:solidFill>
              </a:rPr>
              <a:t>Crestron clears a path for you to work smarter, faster, and more efficiently</a:t>
            </a:r>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7</a:t>
            </a:fld>
            <a:endParaRPr lang="en-US" dirty="0"/>
          </a:p>
        </p:txBody>
      </p:sp>
    </p:spTree>
    <p:extLst>
      <p:ext uri="{BB962C8B-B14F-4D97-AF65-F5344CB8AC3E}">
        <p14:creationId xmlns:p14="http://schemas.microsoft.com/office/powerpoint/2010/main" val="3674953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12236">
              <a:defRPr/>
            </a:pPr>
            <a:r>
              <a:rPr lang="en-US" dirty="0"/>
              <a:t>This spares the organization the cost of lost productivity, and knowledge workers the hassle of having to scramble to locate a functioning room, or wait for technical support to correct the problem. </a:t>
            </a:r>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9</a:t>
            </a:fld>
            <a:endParaRPr lang="en-US" dirty="0"/>
          </a:p>
        </p:txBody>
      </p:sp>
    </p:spTree>
    <p:extLst>
      <p:ext uri="{BB962C8B-B14F-4D97-AF65-F5344CB8AC3E}">
        <p14:creationId xmlns:p14="http://schemas.microsoft.com/office/powerpoint/2010/main" val="3389725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7036" indent="-287036" defTabSz="612236">
              <a:buFont typeface="Arial" panose="020B0604020202020204" pitchFamily="34" charset="0"/>
              <a:buChar char="•"/>
              <a:defRPr/>
            </a:pPr>
            <a:r>
              <a:rPr lang="en-US" b="1" dirty="0">
                <a:solidFill>
                  <a:srgbClr val="635F6D"/>
                </a:solidFill>
              </a:rPr>
              <a:t>Equipment Status </a:t>
            </a:r>
            <a:r>
              <a:rPr lang="en-US" dirty="0">
                <a:solidFill>
                  <a:srgbClr val="635F6D"/>
                </a:solidFill>
              </a:rPr>
              <a:t>- Instantly determine the status of equipment in any room, anywhere in the world, from a simple browser interface.</a:t>
            </a:r>
          </a:p>
          <a:p>
            <a:pPr defTabSz="612236">
              <a:defRPr/>
            </a:pPr>
            <a:endParaRPr lang="en-US" dirty="0">
              <a:solidFill>
                <a:srgbClr val="635F6D"/>
              </a:solidFill>
            </a:endParaRPr>
          </a:p>
          <a:p>
            <a:pPr marL="287036" indent="-287036" defTabSz="612236">
              <a:buFont typeface="Arial" panose="020B0604020202020204" pitchFamily="34" charset="0"/>
              <a:buChar char="•"/>
              <a:defRPr/>
            </a:pPr>
            <a:r>
              <a:rPr lang="en-US" b="1" dirty="0">
                <a:solidFill>
                  <a:srgbClr val="635F6D"/>
                </a:solidFill>
              </a:rPr>
              <a:t>Maintenance Workflow </a:t>
            </a:r>
            <a:r>
              <a:rPr lang="en-US" dirty="0">
                <a:solidFill>
                  <a:srgbClr val="635F6D"/>
                </a:solidFill>
              </a:rPr>
              <a:t>- When a device maintenance issue arises, immediately send an alert through email or text to support staff. Crestron Fusion Cloud can also be easily programmed to connect alerts to many popular ticketing systems.</a:t>
            </a:r>
          </a:p>
          <a:p>
            <a:pPr marL="287036" indent="-287036" defTabSz="612236">
              <a:buFont typeface="Arial" panose="020B0604020202020204" pitchFamily="34" charset="0"/>
              <a:buChar char="•"/>
              <a:defRPr/>
            </a:pPr>
            <a:endParaRPr lang="en-US" dirty="0">
              <a:solidFill>
                <a:srgbClr val="635F6D"/>
              </a:solidFill>
            </a:endParaRPr>
          </a:p>
          <a:p>
            <a:pPr marL="287036" indent="-287036" defTabSz="612236">
              <a:buFont typeface="Arial" panose="020B0604020202020204" pitchFamily="34" charset="0"/>
              <a:buChar char="•"/>
              <a:defRPr/>
            </a:pPr>
            <a:r>
              <a:rPr lang="en-US" b="1" dirty="0">
                <a:solidFill>
                  <a:srgbClr val="635F6D"/>
                </a:solidFill>
              </a:rPr>
              <a:t>3D Insight </a:t>
            </a:r>
            <a:r>
              <a:rPr lang="en-US" dirty="0">
                <a:solidFill>
                  <a:srgbClr val="635F6D"/>
                </a:solidFill>
              </a:rPr>
              <a:t>- Get real-time 3D visualization of entire buildings across the enterprise, the status of the spaces within them, and all the technology in the rooms, making it easy to navigate, drill down, and get a better understanding of enterprise performance</a:t>
            </a:r>
          </a:p>
          <a:p>
            <a:pPr marL="287036" indent="-287036" defTabSz="612236">
              <a:buFont typeface="Arial" panose="020B0604020202020204" pitchFamily="34" charset="0"/>
              <a:buChar char="•"/>
              <a:defRPr/>
            </a:pPr>
            <a:endParaRPr lang="en-US" dirty="0">
              <a:solidFill>
                <a:srgbClr val="635F6D"/>
              </a:solidFill>
            </a:endParaRPr>
          </a:p>
          <a:p>
            <a:pPr marL="287036" indent="-287036" defTabSz="612236">
              <a:buFont typeface="Arial" panose="020B0604020202020204" pitchFamily="34" charset="0"/>
              <a:buChar char="•"/>
              <a:defRPr/>
            </a:pPr>
            <a:r>
              <a:rPr lang="en-US" b="1" dirty="0">
                <a:solidFill>
                  <a:srgbClr val="635F6D"/>
                </a:solidFill>
              </a:rPr>
              <a:t>Lifecycle Management </a:t>
            </a:r>
            <a:r>
              <a:rPr lang="en-US" dirty="0">
                <a:solidFill>
                  <a:srgbClr val="635F6D"/>
                </a:solidFill>
              </a:rPr>
              <a:t>– Monitor and track device usage to schedule routine preventive maintenance, such as projector lamp replacement or display calibration. Additionally, Crestron Fusion Cloud can trigger routine maintenance through alerts.</a:t>
            </a:r>
          </a:p>
          <a:p>
            <a:pPr marL="287036" indent="-287036" defTabSz="612236">
              <a:buFont typeface="Arial" panose="020B0604020202020204" pitchFamily="34" charset="0"/>
              <a:buChar char="•"/>
              <a:defRPr/>
            </a:pPr>
            <a:endParaRPr lang="en-US" dirty="0">
              <a:solidFill>
                <a:srgbClr val="635F6D"/>
              </a:solidFill>
            </a:endParaRPr>
          </a:p>
          <a:p>
            <a:pPr marL="287036" indent="-287036" defTabSz="612236">
              <a:buFont typeface="Arial" panose="020B0604020202020204" pitchFamily="34" charset="0"/>
              <a:buChar char="•"/>
              <a:defRPr/>
            </a:pPr>
            <a:r>
              <a:rPr lang="en-US" b="1" dirty="0">
                <a:solidFill>
                  <a:srgbClr val="635F6D"/>
                </a:solidFill>
              </a:rPr>
              <a:t>Basic Reporting </a:t>
            </a:r>
            <a:r>
              <a:rPr lang="en-US" dirty="0">
                <a:solidFill>
                  <a:srgbClr val="635F6D"/>
                </a:solidFill>
              </a:rPr>
              <a:t>- Track and get reports on room and device usage by time, date, and users. By seeing how often rooms get used, who’s using them, and the technology they’re using, you can optimize room usage and more effectively plan budgets and forecast staffing needs.</a:t>
            </a:r>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10</a:t>
            </a:fld>
            <a:endParaRPr lang="en-US" dirty="0"/>
          </a:p>
        </p:txBody>
      </p:sp>
    </p:spTree>
    <p:extLst>
      <p:ext uri="{BB962C8B-B14F-4D97-AF65-F5344CB8AC3E}">
        <p14:creationId xmlns:p14="http://schemas.microsoft.com/office/powerpoint/2010/main" val="1429967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11</a:t>
            </a:fld>
            <a:endParaRPr lang="en-US" dirty="0"/>
          </a:p>
        </p:txBody>
      </p:sp>
    </p:spTree>
    <p:extLst>
      <p:ext uri="{BB962C8B-B14F-4D97-AF65-F5344CB8AC3E}">
        <p14:creationId xmlns:p14="http://schemas.microsoft.com/office/powerpoint/2010/main" val="701134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7036" indent="-287036" defTabSz="612236">
              <a:buFont typeface="Arial" panose="020B0604020202020204" pitchFamily="34" charset="0"/>
              <a:buChar char="•"/>
              <a:defRPr/>
            </a:pPr>
            <a:r>
              <a:rPr lang="en-US" b="1" dirty="0" smtClean="0"/>
              <a:t>Native</a:t>
            </a:r>
            <a:r>
              <a:rPr lang="en-US" b="1" baseline="0" dirty="0" smtClean="0"/>
              <a:t> Calendar Integration </a:t>
            </a:r>
            <a:r>
              <a:rPr lang="en-US" baseline="0" dirty="0" smtClean="0"/>
              <a:t>– </a:t>
            </a:r>
            <a:r>
              <a:rPr lang="en-US" dirty="0">
                <a:solidFill>
                  <a:srgbClr val="635F6D"/>
                </a:solidFill>
              </a:rPr>
              <a:t>Because the Crestron Fusion Cloud Scheduling system is designed to augment your existing Outlook</a:t>
            </a:r>
            <a:r>
              <a:rPr lang="en-US" baseline="30000" dirty="0">
                <a:solidFill>
                  <a:srgbClr val="635F6D"/>
                </a:solidFill>
              </a:rPr>
              <a:t>®</a:t>
            </a:r>
            <a:r>
              <a:rPr lang="en-US" dirty="0">
                <a:solidFill>
                  <a:srgbClr val="635F6D"/>
                </a:solidFill>
              </a:rPr>
              <a:t>, Google</a:t>
            </a:r>
            <a:r>
              <a:rPr lang="en-US" baseline="30000" dirty="0">
                <a:solidFill>
                  <a:srgbClr val="635F6D"/>
                </a:solidFill>
              </a:rPr>
              <a:t>®</a:t>
            </a:r>
            <a:r>
              <a:rPr lang="en-US" dirty="0">
                <a:solidFill>
                  <a:srgbClr val="635F6D"/>
                </a:solidFill>
              </a:rPr>
              <a:t> Calendar</a:t>
            </a:r>
            <a:r>
              <a:rPr lang="en-US" baseline="30000" dirty="0">
                <a:solidFill>
                  <a:srgbClr val="635F6D"/>
                </a:solidFill>
              </a:rPr>
              <a:t>™</a:t>
            </a:r>
            <a:r>
              <a:rPr lang="en-US" dirty="0">
                <a:solidFill>
                  <a:srgbClr val="635F6D"/>
                </a:solidFill>
              </a:rPr>
              <a:t>, or IBM</a:t>
            </a:r>
            <a:r>
              <a:rPr lang="en-US" baseline="30000" dirty="0">
                <a:solidFill>
                  <a:srgbClr val="635F6D"/>
                </a:solidFill>
              </a:rPr>
              <a:t>®</a:t>
            </a:r>
            <a:r>
              <a:rPr lang="en-US" dirty="0">
                <a:solidFill>
                  <a:srgbClr val="635F6D"/>
                </a:solidFill>
              </a:rPr>
              <a:t> Notes</a:t>
            </a:r>
            <a:r>
              <a:rPr lang="en-US" baseline="30000" dirty="0">
                <a:solidFill>
                  <a:srgbClr val="635F6D"/>
                </a:solidFill>
              </a:rPr>
              <a:t>®</a:t>
            </a:r>
            <a:r>
              <a:rPr lang="en-US" dirty="0">
                <a:solidFill>
                  <a:srgbClr val="635F6D"/>
                </a:solidFill>
              </a:rPr>
              <a:t> server, there’s no cumbersome secondary scheduling necessary. Additionally, a Crestron add-on helps enhance the functionality of Outlook</a:t>
            </a:r>
            <a:r>
              <a:rPr lang="en-US" baseline="30000" dirty="0">
                <a:solidFill>
                  <a:srgbClr val="635F6D"/>
                </a:solidFill>
              </a:rPr>
              <a:t>®</a:t>
            </a:r>
            <a:r>
              <a:rPr lang="en-US" dirty="0">
                <a:solidFill>
                  <a:srgbClr val="635F6D"/>
                </a:solidFill>
              </a:rPr>
              <a:t> by adding filters and selectable room attributes.</a:t>
            </a:r>
          </a:p>
          <a:p>
            <a:pPr marL="287036" indent="-287036">
              <a:buFont typeface="Arial" panose="020B0604020202020204" pitchFamily="34" charset="0"/>
              <a:buChar char="•"/>
            </a:pPr>
            <a:endParaRPr lang="en-US" baseline="0" dirty="0" smtClean="0"/>
          </a:p>
          <a:p>
            <a:pPr marL="287036" indent="-287036" defTabSz="612236">
              <a:buFont typeface="Arial" panose="020B0604020202020204" pitchFamily="34" charset="0"/>
              <a:buChar char="•"/>
              <a:defRPr/>
            </a:pPr>
            <a:r>
              <a:rPr lang="en-US" b="1" baseline="0" dirty="0" smtClean="0"/>
              <a:t>Real-time, In-Room Status and Booking</a:t>
            </a:r>
            <a:r>
              <a:rPr lang="en-US" baseline="0" dirty="0" smtClean="0"/>
              <a:t> – </a:t>
            </a:r>
            <a:r>
              <a:rPr lang="en-US" dirty="0">
                <a:solidFill>
                  <a:srgbClr val="635F6D"/>
                </a:solidFill>
              </a:rPr>
              <a:t>The scheduling panel enables you to instantly see the status of the room, book the room, or release it back into inventory, if it’s unused. By improving the ability for teams to meet ad-hoc, the system becomes a critical part of collaboration.</a:t>
            </a:r>
          </a:p>
          <a:p>
            <a:pPr marL="287036" indent="-287036">
              <a:buFont typeface="Arial" panose="020B0604020202020204" pitchFamily="34" charset="0"/>
              <a:buChar char="•"/>
            </a:pPr>
            <a:endParaRPr lang="en-US" baseline="0" dirty="0" smtClean="0"/>
          </a:p>
          <a:p>
            <a:pPr marL="287036" indent="-287036">
              <a:lnSpc>
                <a:spcPct val="120000"/>
              </a:lnSpc>
              <a:spcBef>
                <a:spcPts val="1005"/>
              </a:spcBef>
              <a:spcAft>
                <a:spcPts val="1005"/>
              </a:spcAft>
              <a:buFont typeface="Arial" panose="020B0604020202020204" pitchFamily="34" charset="0"/>
              <a:buChar char="•"/>
            </a:pPr>
            <a:r>
              <a:rPr lang="en-US" b="1" dirty="0" smtClean="0"/>
              <a:t>Room Selection Tool </a:t>
            </a:r>
            <a:r>
              <a:rPr lang="en-US" dirty="0" smtClean="0"/>
              <a:t>- </a:t>
            </a:r>
            <a:r>
              <a:rPr lang="en-US" dirty="0">
                <a:solidFill>
                  <a:srgbClr val="635F6D"/>
                </a:solidFill>
              </a:rPr>
              <a:t>Meetings scheduled in Outlook also appear on the Crestron scheduling panel on the wall outside the room. If no one shows up for a scheduled meeting, Crestron Fusion Cloud automatically clears it from the calendar and the scheduling panel to indicate the room is available for use. The Crestron add-on for Outlook displays the appropriate rooms for each meeting based on the number of participants and technology needed, ensuring efficient resource allocation.</a:t>
            </a:r>
          </a:p>
          <a:p>
            <a:pPr marL="287036" indent="-287036">
              <a:buFont typeface="Arial" panose="020B0604020202020204" pitchFamily="34" charset="0"/>
              <a:buChar char="•"/>
            </a:pPr>
            <a:endParaRPr lang="en-US" dirty="0" smtClean="0"/>
          </a:p>
          <a:p>
            <a:pPr marL="287036" indent="-287036">
              <a:lnSpc>
                <a:spcPct val="120000"/>
              </a:lnSpc>
              <a:spcBef>
                <a:spcPts val="1005"/>
              </a:spcBef>
              <a:spcAft>
                <a:spcPts val="1005"/>
              </a:spcAft>
              <a:buFont typeface="Arial" panose="020B0604020202020204" pitchFamily="34" charset="0"/>
              <a:buChar char="•"/>
            </a:pPr>
            <a:r>
              <a:rPr lang="en-US" b="1" dirty="0" smtClean="0"/>
              <a:t>Mobile Contextual</a:t>
            </a:r>
            <a:r>
              <a:rPr lang="en-US" b="1" baseline="0" dirty="0" smtClean="0"/>
              <a:t> Booking </a:t>
            </a:r>
            <a:r>
              <a:rPr lang="en-US" baseline="0" dirty="0" smtClean="0"/>
              <a:t>- </a:t>
            </a:r>
            <a:r>
              <a:rPr lang="en-US" dirty="0">
                <a:solidFill>
                  <a:srgbClr val="635F6D"/>
                </a:solidFill>
              </a:rPr>
              <a:t>The PinPoint app provides a personal, mobile, dynamic scheduling tool. It provides vital contextual information to knowledge workers based on where they are, what they’re trying to do, and with whom they are </a:t>
            </a:r>
            <a:r>
              <a:rPr lang="en-US" dirty="0" smtClean="0">
                <a:solidFill>
                  <a:srgbClr val="635F6D"/>
                </a:solidFill>
              </a:rPr>
              <a:t>working. Only </a:t>
            </a:r>
            <a:r>
              <a:rPr lang="en-US" dirty="0">
                <a:solidFill>
                  <a:srgbClr val="635F6D"/>
                </a:solidFill>
              </a:rPr>
              <a:t>the rooms with the right size, location, and technology are displayed. The PinPoint app even provides wayfinding to guide attendees to the room. Once they’re in the room, the app automatically connects to </a:t>
            </a:r>
            <a:r>
              <a:rPr lang="en-US" dirty="0" smtClean="0">
                <a:solidFill>
                  <a:srgbClr val="635F6D"/>
                </a:solidFill>
              </a:rPr>
              <a:t>Air Media</a:t>
            </a:r>
            <a:r>
              <a:rPr lang="en-US" baseline="30000" dirty="0" smtClean="0">
                <a:solidFill>
                  <a:srgbClr val="635F6D"/>
                </a:solidFill>
              </a:rPr>
              <a:t>™</a:t>
            </a:r>
            <a:r>
              <a:rPr lang="en-US" dirty="0" smtClean="0">
                <a:solidFill>
                  <a:srgbClr val="635F6D"/>
                </a:solidFill>
              </a:rPr>
              <a:t> </a:t>
            </a:r>
            <a:r>
              <a:rPr lang="en-US" dirty="0">
                <a:solidFill>
                  <a:srgbClr val="635F6D"/>
                </a:solidFill>
              </a:rPr>
              <a:t>for wireless presentation.</a:t>
            </a:r>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12</a:t>
            </a:fld>
            <a:endParaRPr lang="en-US" dirty="0"/>
          </a:p>
        </p:txBody>
      </p:sp>
    </p:spTree>
    <p:extLst>
      <p:ext uri="{BB962C8B-B14F-4D97-AF65-F5344CB8AC3E}">
        <p14:creationId xmlns:p14="http://schemas.microsoft.com/office/powerpoint/2010/main" val="2613190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7036" indent="-287036" defTabSz="612236">
              <a:buFont typeface="Arial" panose="020B0604020202020204" pitchFamily="34" charset="0"/>
              <a:buChar char="•"/>
              <a:defRPr/>
            </a:pPr>
            <a:r>
              <a:rPr lang="en-US" b="1" dirty="0" smtClean="0"/>
              <a:t>Documentation</a:t>
            </a:r>
            <a:r>
              <a:rPr lang="en-US" b="1" baseline="0" dirty="0" smtClean="0"/>
              <a:t> Repository </a:t>
            </a:r>
            <a:r>
              <a:rPr lang="en-US" baseline="0" dirty="0" smtClean="0"/>
              <a:t>– </a:t>
            </a:r>
            <a:r>
              <a:rPr lang="en-US" dirty="0">
                <a:solidFill>
                  <a:srgbClr val="635F6D"/>
                </a:solidFill>
              </a:rPr>
              <a:t>By providing centralized access to all technical information such as user manuals, troubleshooting guides, and diagrams, Crestron Fusion Cloud empowers any support staff to quickly resolve issues in any room.</a:t>
            </a:r>
          </a:p>
          <a:p>
            <a:pPr marL="287036" indent="-287036">
              <a:buFont typeface="Arial" panose="020B0604020202020204" pitchFamily="34" charset="0"/>
              <a:buChar char="•"/>
            </a:pPr>
            <a:endParaRPr lang="en-US" baseline="0" dirty="0" smtClean="0"/>
          </a:p>
          <a:p>
            <a:pPr marL="287036" indent="-287036" defTabSz="612236">
              <a:buFont typeface="Arial" panose="020B0604020202020204" pitchFamily="34" charset="0"/>
              <a:buChar char="•"/>
              <a:defRPr/>
            </a:pPr>
            <a:r>
              <a:rPr lang="en-US" b="1" baseline="0" dirty="0" smtClean="0"/>
              <a:t>Help Desk Alerts </a:t>
            </a:r>
            <a:r>
              <a:rPr lang="en-US" baseline="0" dirty="0" smtClean="0"/>
              <a:t>– </a:t>
            </a:r>
            <a:r>
              <a:rPr lang="en-US" dirty="0">
                <a:solidFill>
                  <a:srgbClr val="635F6D"/>
                </a:solidFill>
              </a:rPr>
              <a:t>Human, or “operator,” error is inevitable. That’s why Crestron Fusion Cloud provides a direct connection from the touch screen in the room to support staff, enabling meeting participants to instantly send a help request. Pre-programmed answers to common help questions expedite the troubleshooting process.</a:t>
            </a:r>
          </a:p>
          <a:p>
            <a:pPr marL="287036" indent="-287036" defTabSz="612236">
              <a:buFont typeface="Arial" panose="020B0604020202020204" pitchFamily="34" charset="0"/>
              <a:buChar char="•"/>
              <a:defRPr/>
            </a:pPr>
            <a:endParaRPr lang="en-US" dirty="0">
              <a:solidFill>
                <a:srgbClr val="635F6D"/>
              </a:solidFill>
            </a:endParaRPr>
          </a:p>
          <a:p>
            <a:pPr marL="287036" indent="-287036" defTabSz="612236">
              <a:buFont typeface="Arial" panose="020B0604020202020204" pitchFamily="34" charset="0"/>
              <a:buChar char="•"/>
              <a:defRPr/>
            </a:pPr>
            <a:r>
              <a:rPr lang="en-US" b="1" dirty="0">
                <a:solidFill>
                  <a:srgbClr val="635F6D"/>
                </a:solidFill>
              </a:rPr>
              <a:t>Instant Messaging </a:t>
            </a:r>
            <a:r>
              <a:rPr lang="en-US" dirty="0">
                <a:solidFill>
                  <a:srgbClr val="635F6D"/>
                </a:solidFill>
              </a:rPr>
              <a:t>– Once the alert has been triggered, Crestron Fusion Cloud provides instant messaging capability via any scheduling panel or touch screen in the room, enabling support staff to communicate directly with meeting participants, providing comfort and accelerating resolution.</a:t>
            </a:r>
          </a:p>
          <a:p>
            <a:pPr marL="287036" indent="-287036" defTabSz="612236">
              <a:buFont typeface="Arial" panose="020B0604020202020204" pitchFamily="34" charset="0"/>
              <a:buChar char="•"/>
              <a:defRPr/>
            </a:pPr>
            <a:endParaRPr lang="en-US" dirty="0">
              <a:solidFill>
                <a:srgbClr val="635F6D"/>
              </a:solidFill>
            </a:endParaRPr>
          </a:p>
          <a:p>
            <a:pPr marL="287036" indent="-287036" defTabSz="612236">
              <a:buFont typeface="Arial" panose="020B0604020202020204" pitchFamily="34" charset="0"/>
              <a:buChar char="•"/>
              <a:defRPr/>
            </a:pPr>
            <a:r>
              <a:rPr lang="en-US" b="1" dirty="0">
                <a:solidFill>
                  <a:srgbClr val="635F6D"/>
                </a:solidFill>
              </a:rPr>
              <a:t>Remote Control </a:t>
            </a:r>
            <a:r>
              <a:rPr lang="en-US" dirty="0">
                <a:solidFill>
                  <a:srgbClr val="635F6D"/>
                </a:solidFill>
              </a:rPr>
              <a:t>- Enable support staff to remotely take control of the technology in the room to resolve user errors, reset room controls, turn on video conferencing, or change device settings – all without dispatching staff to the room. This provides a highly cost-effective solution for first level support.</a:t>
            </a:r>
          </a:p>
          <a:p>
            <a:pPr marL="287036" indent="-287036" defTabSz="612236">
              <a:buFont typeface="Arial" panose="020B0604020202020204" pitchFamily="34" charset="0"/>
              <a:buChar char="•"/>
              <a:defRPr/>
            </a:pPr>
            <a:endParaRPr lang="en-US" dirty="0">
              <a:solidFill>
                <a:srgbClr val="635F6D"/>
              </a:solidFill>
            </a:endParaRPr>
          </a:p>
          <a:p>
            <a:pPr marL="287036" indent="-287036" defTabSz="612236">
              <a:buFont typeface="Arial" panose="020B0604020202020204" pitchFamily="34" charset="0"/>
              <a:buChar char="•"/>
              <a:defRPr/>
            </a:pPr>
            <a:r>
              <a:rPr lang="en-US" b="1" baseline="0" dirty="0" smtClean="0"/>
              <a:t>Live Webcam </a:t>
            </a:r>
            <a:r>
              <a:rPr lang="en-US" baseline="0" dirty="0" smtClean="0"/>
              <a:t>– </a:t>
            </a:r>
            <a:r>
              <a:rPr lang="en-US" dirty="0">
                <a:solidFill>
                  <a:srgbClr val="635F6D"/>
                </a:solidFill>
              </a:rPr>
              <a:t>Take remote access to the next level. Crestron Fusion Cloud enables support teams to not only see what’s happening in the entire room, but also remotely control the room. This empowers support teams to resolve issues like never before, with the ability to see the results of their efforts in real-time.</a:t>
            </a:r>
          </a:p>
          <a:p>
            <a:pPr marL="287036" indent="-287036">
              <a:buFont typeface="Arial" panose="020B0604020202020204" pitchFamily="34" charset="0"/>
              <a:buChar char="•"/>
            </a:pPr>
            <a:endParaRPr lang="en-US" baseline="0" dirty="0" smtClean="0"/>
          </a:p>
          <a:p>
            <a:pPr marL="287036" indent="-287036" defTabSz="612236">
              <a:buFont typeface="Arial" panose="020B0604020202020204" pitchFamily="34" charset="0"/>
              <a:buChar char="•"/>
              <a:defRPr/>
            </a:pPr>
            <a:r>
              <a:rPr lang="en-US" b="1" baseline="0" dirty="0" smtClean="0"/>
              <a:t>Live Support </a:t>
            </a:r>
            <a:r>
              <a:rPr lang="en-US" baseline="0" dirty="0" smtClean="0"/>
              <a:t>- </a:t>
            </a:r>
            <a:r>
              <a:rPr lang="en-US" dirty="0">
                <a:solidFill>
                  <a:srgbClr val="635F6D"/>
                </a:solidFill>
              </a:rPr>
              <a:t>By leveraging Rava</a:t>
            </a:r>
            <a:r>
              <a:rPr lang="en-US" baseline="30000" dirty="0">
                <a:solidFill>
                  <a:srgbClr val="635F6D"/>
                </a:solidFill>
              </a:rPr>
              <a:t>®</a:t>
            </a:r>
            <a:r>
              <a:rPr lang="en-US" dirty="0">
                <a:solidFill>
                  <a:srgbClr val="635F6D"/>
                </a:solidFill>
              </a:rPr>
              <a:t> SIP intercom technology, Crestron Fusion enables meeting participants to chat live with support staff to expedite resolution of technical issues. Local support staff can also engage with centralized technical support to tackle the most demanding issues.</a:t>
            </a:r>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14</a:t>
            </a:fld>
            <a:endParaRPr lang="en-US" dirty="0"/>
          </a:p>
        </p:txBody>
      </p:sp>
    </p:spTree>
    <p:extLst>
      <p:ext uri="{BB962C8B-B14F-4D97-AF65-F5344CB8AC3E}">
        <p14:creationId xmlns:p14="http://schemas.microsoft.com/office/powerpoint/2010/main" val="3361022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1005"/>
              </a:spcBef>
              <a:spcAft>
                <a:spcPts val="1005"/>
              </a:spcAft>
            </a:pPr>
            <a:endParaRPr lang="en-US" dirty="0">
              <a:solidFill>
                <a:srgbClr val="635F6D"/>
              </a:solidFill>
            </a:endParaRPr>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15</a:t>
            </a:fld>
            <a:endParaRPr lang="en-US" dirty="0"/>
          </a:p>
        </p:txBody>
      </p:sp>
    </p:spTree>
    <p:extLst>
      <p:ext uri="{BB962C8B-B14F-4D97-AF65-F5344CB8AC3E}">
        <p14:creationId xmlns:p14="http://schemas.microsoft.com/office/powerpoint/2010/main" val="3291111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1005"/>
              </a:spcBef>
              <a:spcAft>
                <a:spcPts val="1005"/>
              </a:spcAft>
            </a:pPr>
            <a:r>
              <a:rPr lang="en-US" dirty="0">
                <a:solidFill>
                  <a:srgbClr val="635F6D"/>
                </a:solidFill>
              </a:rPr>
              <a:t>Crestron Fusion Cloud provides the platform to increase your emergency preparedness. You can create and store instructions, safety protocols, and images, that can be evaluated and perfected before critical situations arise.</a:t>
            </a:r>
          </a:p>
          <a:p>
            <a:pPr>
              <a:lnSpc>
                <a:spcPct val="120000"/>
              </a:lnSpc>
              <a:spcBef>
                <a:spcPts val="1005"/>
              </a:spcBef>
              <a:spcAft>
                <a:spcPts val="1005"/>
              </a:spcAft>
            </a:pPr>
            <a:endParaRPr lang="en-US" dirty="0">
              <a:solidFill>
                <a:srgbClr val="635F6D"/>
              </a:solidFill>
            </a:endParaRPr>
          </a:p>
          <a:p>
            <a:pPr>
              <a:lnSpc>
                <a:spcPct val="120000"/>
              </a:lnSpc>
              <a:spcBef>
                <a:spcPts val="1005"/>
              </a:spcBef>
              <a:spcAft>
                <a:spcPts val="1005"/>
              </a:spcAft>
            </a:pPr>
            <a:r>
              <a:rPr lang="en-US" dirty="0">
                <a:solidFill>
                  <a:srgbClr val="635F6D"/>
                </a:solidFill>
              </a:rPr>
              <a:t>Custom directions can be distributed and displayed on a room-by-room, floor-by-floor, building-by-building, or even entire geographic location basis. In the event of an emergency, broadcast messages can automatically override content on Crestron Connected</a:t>
            </a:r>
            <a:r>
              <a:rPr lang="en-US" baseline="30000" dirty="0">
                <a:solidFill>
                  <a:srgbClr val="635F6D"/>
                </a:solidFill>
              </a:rPr>
              <a:t>™</a:t>
            </a:r>
            <a:r>
              <a:rPr lang="en-US" dirty="0">
                <a:solidFill>
                  <a:srgbClr val="635F6D"/>
                </a:solidFill>
              </a:rPr>
              <a:t> displays and on Crestron touch screens in the room.</a:t>
            </a:r>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16</a:t>
            </a:fld>
            <a:endParaRPr lang="en-US" dirty="0"/>
          </a:p>
        </p:txBody>
      </p:sp>
    </p:spTree>
    <p:extLst>
      <p:ext uri="{BB962C8B-B14F-4D97-AF65-F5344CB8AC3E}">
        <p14:creationId xmlns:p14="http://schemas.microsoft.com/office/powerpoint/2010/main" val="192951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7036" indent="-287036" defTabSz="612236">
              <a:buFont typeface="Arial" panose="020B0604020202020204" pitchFamily="34" charset="0"/>
              <a:buChar char="•"/>
              <a:defRPr/>
            </a:pPr>
            <a:r>
              <a:rPr lang="en-US" b="1" dirty="0" smtClean="0"/>
              <a:t>No-Touch Start</a:t>
            </a:r>
            <a:r>
              <a:rPr lang="en-US" b="1" baseline="0" dirty="0" smtClean="0"/>
              <a:t>up </a:t>
            </a:r>
            <a:r>
              <a:rPr lang="en-US" baseline="0" dirty="0" smtClean="0"/>
              <a:t>– </a:t>
            </a:r>
            <a:r>
              <a:rPr lang="en-US" dirty="0">
                <a:solidFill>
                  <a:srgbClr val="635F6D"/>
                </a:solidFill>
              </a:rPr>
              <a:t>Simply enter a room and instantly present content from your mobile device on the room display. No buttons, no confusion. Rooms can be programmed to automatically set lighting levels and shade positions to ensure an optimal presentation or video conferencing experience.</a:t>
            </a:r>
            <a:endParaRPr lang="en-US" baseline="0" dirty="0" smtClean="0"/>
          </a:p>
          <a:p>
            <a:pPr marL="287036" indent="-287036">
              <a:buFont typeface="Arial" panose="020B0604020202020204" pitchFamily="34" charset="0"/>
              <a:buChar char="•"/>
            </a:pPr>
            <a:endParaRPr lang="en-US" baseline="0" dirty="0" smtClean="0"/>
          </a:p>
          <a:p>
            <a:pPr marL="287036" indent="-287036" defTabSz="612236">
              <a:buFont typeface="Arial" panose="020B0604020202020204" pitchFamily="34" charset="0"/>
              <a:buChar char="•"/>
              <a:defRPr/>
            </a:pPr>
            <a:r>
              <a:rPr lang="en-US" b="1" baseline="0" dirty="0" smtClean="0"/>
              <a:t>One-touch Video Conferencing </a:t>
            </a:r>
            <a:r>
              <a:rPr lang="en-US" baseline="0" dirty="0" smtClean="0"/>
              <a:t>– </a:t>
            </a:r>
            <a:r>
              <a:rPr lang="en-US" dirty="0">
                <a:solidFill>
                  <a:srgbClr val="635F6D"/>
                </a:solidFill>
              </a:rPr>
              <a:t>By eliminating confusion, knowledge workers are more likely to utilize the investment in video conferencing systems. A single “Join Video Conference” button on the touch screen provides an intuitive way to start a collaboration session.</a:t>
            </a:r>
          </a:p>
          <a:p>
            <a:pPr marL="287036" indent="-287036" defTabSz="612236">
              <a:buFont typeface="Arial" panose="020B0604020202020204" pitchFamily="34" charset="0"/>
              <a:buChar char="•"/>
              <a:defRPr/>
            </a:pPr>
            <a:endParaRPr lang="en-US" dirty="0">
              <a:solidFill>
                <a:srgbClr val="635F6D"/>
              </a:solidFill>
            </a:endParaRPr>
          </a:p>
          <a:p>
            <a:pPr marL="287036" indent="-287036" defTabSz="612236">
              <a:buFont typeface="Arial" panose="020B0604020202020204" pitchFamily="34" charset="0"/>
              <a:buChar char="•"/>
              <a:defRPr/>
            </a:pPr>
            <a:r>
              <a:rPr lang="en-US" b="1" dirty="0"/>
              <a:t>Post-Meeting Reset - </a:t>
            </a:r>
            <a:r>
              <a:rPr lang="en-US" dirty="0">
                <a:solidFill>
                  <a:srgbClr val="635F6D"/>
                </a:solidFill>
              </a:rPr>
              <a:t>Once a meeting is concluded, knowledge workers can simply leave and Crestron Fusion Cloud will automatically reset the room. This ensures participants in the next meeting can enjoy the same great experience, eliminating the frustration of walking into a room still on a video bridge, or with the lights dimmed.</a:t>
            </a:r>
          </a:p>
          <a:p>
            <a:pPr marL="287036" indent="-287036" defTabSz="612236">
              <a:buFont typeface="Arial" panose="020B0604020202020204" pitchFamily="34" charset="0"/>
              <a:buChar char="•"/>
              <a:defRPr/>
            </a:pPr>
            <a:endParaRPr lang="en-US" dirty="0">
              <a:solidFill>
                <a:srgbClr val="635F6D"/>
              </a:solidFill>
            </a:endParaRPr>
          </a:p>
          <a:p>
            <a:pPr marL="287036" indent="-287036" defTabSz="612236">
              <a:buFont typeface="Arial" panose="020B0604020202020204" pitchFamily="34" charset="0"/>
              <a:buChar char="•"/>
              <a:defRPr/>
            </a:pPr>
            <a:r>
              <a:rPr lang="en-US" b="1" dirty="0"/>
              <a:t>Dynamic Mobile Content Sharing</a:t>
            </a:r>
            <a:br>
              <a:rPr lang="en-US" b="1" dirty="0"/>
            </a:br>
            <a:r>
              <a:rPr lang="en-US" dirty="0">
                <a:solidFill>
                  <a:srgbClr val="635F6D"/>
                </a:solidFill>
              </a:rPr>
              <a:t>With PinPoint installed on team members’ personal devices and AirMedia installed in the meeting rooms, knowledge workers can quickly display content from their smart devices as soon as they enter the space. This simple, intuitive methodology enables them to more quickly and naturally share content.</a:t>
            </a:r>
          </a:p>
          <a:p>
            <a:pPr marL="287036" indent="-287036">
              <a:buFont typeface="Arial" panose="020B0604020202020204" pitchFamily="34" charset="0"/>
              <a:buChar char="•"/>
            </a:pPr>
            <a:endParaRPr lang="en-US" baseline="0" dirty="0" smtClean="0"/>
          </a:p>
          <a:p>
            <a:pPr marL="287036" indent="-287036" defTabSz="612236">
              <a:buFont typeface="Arial" panose="020B0604020202020204" pitchFamily="34" charset="0"/>
              <a:buChar char="•"/>
              <a:defRPr/>
            </a:pPr>
            <a:r>
              <a:rPr lang="en-US" b="1" dirty="0"/>
              <a:t>Audio and Video Capture</a:t>
            </a:r>
            <a:br>
              <a:rPr lang="en-US" b="1" dirty="0"/>
            </a:br>
            <a:r>
              <a:rPr lang="en-US" dirty="0">
                <a:solidFill>
                  <a:srgbClr val="635F6D"/>
                </a:solidFill>
              </a:rPr>
              <a:t>By integrating Crestron Capture HD</a:t>
            </a:r>
            <a:r>
              <a:rPr lang="en-US" baseline="30000" dirty="0">
                <a:solidFill>
                  <a:srgbClr val="635F6D"/>
                </a:solidFill>
              </a:rPr>
              <a:t>®</a:t>
            </a:r>
            <a:r>
              <a:rPr lang="en-US" dirty="0">
                <a:solidFill>
                  <a:srgbClr val="635F6D"/>
                </a:solidFill>
              </a:rPr>
              <a:t>, you can record lectures, presentations, meetings, and more. The system can automatically push the video to a server for processing, so you can quickly review, store, and access content for streaming.</a:t>
            </a:r>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18</a:t>
            </a:fld>
            <a:endParaRPr lang="en-US" dirty="0"/>
          </a:p>
        </p:txBody>
      </p:sp>
    </p:spTree>
    <p:extLst>
      <p:ext uri="{BB962C8B-B14F-4D97-AF65-F5344CB8AC3E}">
        <p14:creationId xmlns:p14="http://schemas.microsoft.com/office/powerpoint/2010/main" val="2428548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7036" indent="-287036">
              <a:lnSpc>
                <a:spcPct val="120000"/>
              </a:lnSpc>
              <a:spcBef>
                <a:spcPts val="1005"/>
              </a:spcBef>
              <a:spcAft>
                <a:spcPts val="1005"/>
              </a:spcAft>
              <a:buFont typeface="Arial" panose="020B0604020202020204" pitchFamily="34" charset="0"/>
              <a:buChar char="•"/>
            </a:pPr>
            <a:r>
              <a:rPr lang="en-US" b="1" dirty="0"/>
              <a:t>Connection Preferences</a:t>
            </a:r>
            <a:br>
              <a:rPr lang="en-US" b="1" dirty="0"/>
            </a:br>
            <a:r>
              <a:rPr lang="en-US" dirty="0">
                <a:solidFill>
                  <a:srgbClr val="635F6D"/>
                </a:solidFill>
              </a:rPr>
              <a:t>Track the means through which knowledge workers physically communicate – VGA vs. HDMI</a:t>
            </a:r>
            <a:r>
              <a:rPr lang="en-US" baseline="30000" dirty="0">
                <a:solidFill>
                  <a:srgbClr val="635F6D"/>
                </a:solidFill>
              </a:rPr>
              <a:t>®</a:t>
            </a:r>
            <a:r>
              <a:rPr lang="en-US" dirty="0">
                <a:solidFill>
                  <a:srgbClr val="635F6D"/>
                </a:solidFill>
              </a:rPr>
              <a:t> vs. wireless, for example. Insights can be gleaned from this data that influence technology purchase decisions, and raise awareness of the need for training to ensure all knowledge workers know how to use all the tools available to them.</a:t>
            </a:r>
          </a:p>
          <a:p>
            <a:pPr marL="287036" indent="-287036">
              <a:lnSpc>
                <a:spcPct val="120000"/>
              </a:lnSpc>
              <a:spcBef>
                <a:spcPts val="1005"/>
              </a:spcBef>
              <a:spcAft>
                <a:spcPts val="1005"/>
              </a:spcAft>
              <a:buFont typeface="Arial" panose="020B0604020202020204" pitchFamily="34" charset="0"/>
              <a:buChar char="•"/>
            </a:pPr>
            <a:endParaRPr lang="en-US" dirty="0">
              <a:solidFill>
                <a:srgbClr val="635F6D"/>
              </a:solidFill>
            </a:endParaRPr>
          </a:p>
          <a:p>
            <a:pPr marL="287036" indent="-287036">
              <a:lnSpc>
                <a:spcPct val="120000"/>
              </a:lnSpc>
              <a:spcBef>
                <a:spcPts val="1005"/>
              </a:spcBef>
              <a:spcAft>
                <a:spcPts val="1005"/>
              </a:spcAft>
              <a:buFont typeface="Arial" panose="020B0604020202020204" pitchFamily="34" charset="0"/>
              <a:buChar char="•"/>
            </a:pPr>
            <a:r>
              <a:rPr lang="en-US" b="1" dirty="0"/>
              <a:t>Asset Utilization</a:t>
            </a:r>
            <a:br>
              <a:rPr lang="en-US" b="1" dirty="0"/>
            </a:br>
            <a:r>
              <a:rPr lang="en-US" dirty="0">
                <a:solidFill>
                  <a:srgbClr val="635F6D"/>
                </a:solidFill>
              </a:rPr>
              <a:t>Device usage reports provide the information you need to better allocate your IT budgets: how often is a single display used, versus a dual display; how often is video conferencing used, as opposed to audio conferencing. By making relative judgments between rooms, buildings, and geographic locations you can better understand the usage patterns of teams to improve utilization and reduce costs.</a:t>
            </a:r>
          </a:p>
          <a:p>
            <a:pPr marL="287036" indent="-287036">
              <a:lnSpc>
                <a:spcPct val="120000"/>
              </a:lnSpc>
              <a:spcBef>
                <a:spcPts val="1005"/>
              </a:spcBef>
              <a:spcAft>
                <a:spcPts val="1005"/>
              </a:spcAft>
              <a:buFont typeface="Arial" panose="020B0604020202020204" pitchFamily="34" charset="0"/>
              <a:buChar char="•"/>
            </a:pPr>
            <a:endParaRPr lang="en-US" dirty="0">
              <a:solidFill>
                <a:srgbClr val="635F6D"/>
              </a:solidFill>
            </a:endParaRPr>
          </a:p>
          <a:p>
            <a:pPr marL="287036" indent="-287036">
              <a:lnSpc>
                <a:spcPct val="120000"/>
              </a:lnSpc>
              <a:spcBef>
                <a:spcPts val="1005"/>
              </a:spcBef>
              <a:spcAft>
                <a:spcPts val="1005"/>
              </a:spcAft>
              <a:buFont typeface="Arial" panose="020B0604020202020204" pitchFamily="34" charset="0"/>
              <a:buChar char="•"/>
            </a:pPr>
            <a:r>
              <a:rPr lang="en-US" b="1" dirty="0"/>
              <a:t>Space Utilization</a:t>
            </a:r>
            <a:br>
              <a:rPr lang="en-US" b="1" dirty="0"/>
            </a:br>
            <a:r>
              <a:rPr lang="en-US" dirty="0">
                <a:solidFill>
                  <a:srgbClr val="635F6D"/>
                </a:solidFill>
              </a:rPr>
              <a:t>By tracking room usage you can optimize space utilization and eliminate inefficiencies. Booked but vacant rooms can be released for use. Identify rooms that are typically misused. For example, a weekly meeting with only a few local participants is occupying a large video conference room, precluding a larger group that needs to video conference with remote colleagues from meeting. Identify underused rooms, so valuable space can be reallocated or repurposed.</a:t>
            </a:r>
          </a:p>
          <a:p>
            <a:pPr marL="287036" indent="-287036">
              <a:lnSpc>
                <a:spcPct val="120000"/>
              </a:lnSpc>
              <a:spcBef>
                <a:spcPts val="1005"/>
              </a:spcBef>
              <a:spcAft>
                <a:spcPts val="1005"/>
              </a:spcAft>
              <a:buFont typeface="Arial" panose="020B0604020202020204" pitchFamily="34" charset="0"/>
              <a:buChar char="•"/>
            </a:pPr>
            <a:endParaRPr lang="en-US" dirty="0">
              <a:solidFill>
                <a:srgbClr val="635F6D"/>
              </a:solidFill>
            </a:endParaRPr>
          </a:p>
          <a:p>
            <a:pPr marL="287036" indent="-287036">
              <a:lnSpc>
                <a:spcPct val="120000"/>
              </a:lnSpc>
              <a:spcBef>
                <a:spcPts val="1005"/>
              </a:spcBef>
              <a:spcAft>
                <a:spcPts val="1005"/>
              </a:spcAft>
              <a:buFont typeface="Arial" panose="020B0604020202020204" pitchFamily="34" charset="0"/>
              <a:buChar char="•"/>
            </a:pPr>
            <a:endParaRPr lang="en-US" dirty="0">
              <a:solidFill>
                <a:srgbClr val="635F6D"/>
              </a:solidFill>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19</a:t>
            </a:fld>
            <a:endParaRPr lang="en-US" dirty="0"/>
          </a:p>
        </p:txBody>
      </p:sp>
    </p:spTree>
    <p:extLst>
      <p:ext uri="{BB962C8B-B14F-4D97-AF65-F5344CB8AC3E}">
        <p14:creationId xmlns:p14="http://schemas.microsoft.com/office/powerpoint/2010/main" val="3592917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7036" indent="-287036">
              <a:lnSpc>
                <a:spcPct val="120000"/>
              </a:lnSpc>
              <a:spcBef>
                <a:spcPts val="1005"/>
              </a:spcBef>
              <a:spcAft>
                <a:spcPts val="1005"/>
              </a:spcAft>
              <a:buFont typeface="Arial" panose="020B0604020202020204" pitchFamily="34" charset="0"/>
              <a:buChar char="•"/>
            </a:pPr>
            <a:r>
              <a:rPr lang="en-US" b="1" dirty="0"/>
              <a:t>Connection Preferences</a:t>
            </a:r>
            <a:br>
              <a:rPr lang="en-US" b="1" dirty="0"/>
            </a:br>
            <a:r>
              <a:rPr lang="en-US" dirty="0">
                <a:solidFill>
                  <a:srgbClr val="635F6D"/>
                </a:solidFill>
              </a:rPr>
              <a:t>Track the means through which knowledge workers physically communicate – VGA vs. HDMI</a:t>
            </a:r>
            <a:r>
              <a:rPr lang="en-US" baseline="30000" dirty="0">
                <a:solidFill>
                  <a:srgbClr val="635F6D"/>
                </a:solidFill>
              </a:rPr>
              <a:t>®</a:t>
            </a:r>
            <a:r>
              <a:rPr lang="en-US" dirty="0">
                <a:solidFill>
                  <a:srgbClr val="635F6D"/>
                </a:solidFill>
              </a:rPr>
              <a:t> vs. wireless, for example. Insights can be gleaned from this data that influence technology purchase decisions, and raise awareness of the need for training to ensure all knowledge workers know how to use all the tools available to them.</a:t>
            </a:r>
          </a:p>
          <a:p>
            <a:pPr marL="287036" indent="-287036">
              <a:lnSpc>
                <a:spcPct val="120000"/>
              </a:lnSpc>
              <a:spcBef>
                <a:spcPts val="1005"/>
              </a:spcBef>
              <a:spcAft>
                <a:spcPts val="1005"/>
              </a:spcAft>
              <a:buFont typeface="Arial" panose="020B0604020202020204" pitchFamily="34" charset="0"/>
              <a:buChar char="•"/>
            </a:pPr>
            <a:endParaRPr lang="en-US" dirty="0">
              <a:solidFill>
                <a:srgbClr val="635F6D"/>
              </a:solidFill>
            </a:endParaRPr>
          </a:p>
          <a:p>
            <a:pPr marL="287036" indent="-287036">
              <a:lnSpc>
                <a:spcPct val="120000"/>
              </a:lnSpc>
              <a:spcBef>
                <a:spcPts val="1005"/>
              </a:spcBef>
              <a:spcAft>
                <a:spcPts val="1005"/>
              </a:spcAft>
              <a:buFont typeface="Arial" panose="020B0604020202020204" pitchFamily="34" charset="0"/>
              <a:buChar char="•"/>
            </a:pPr>
            <a:r>
              <a:rPr lang="en-US" b="1" dirty="0"/>
              <a:t>Asset Utilization</a:t>
            </a:r>
            <a:br>
              <a:rPr lang="en-US" b="1" dirty="0"/>
            </a:br>
            <a:r>
              <a:rPr lang="en-US" dirty="0">
                <a:solidFill>
                  <a:srgbClr val="635F6D"/>
                </a:solidFill>
              </a:rPr>
              <a:t>Device usage reports provide the information you need to better allocate your IT budgets: how often is a single display used, versus a dual display; how often is video conferencing used, as opposed to audio conferencing. By making relative judgments between rooms, buildings, and geographic locations you can better understand the usage patterns of teams to improve utilization and reduce costs.</a:t>
            </a:r>
          </a:p>
          <a:p>
            <a:pPr marL="287036" indent="-287036">
              <a:lnSpc>
                <a:spcPct val="120000"/>
              </a:lnSpc>
              <a:spcBef>
                <a:spcPts val="1005"/>
              </a:spcBef>
              <a:spcAft>
                <a:spcPts val="1005"/>
              </a:spcAft>
              <a:buFont typeface="Arial" panose="020B0604020202020204" pitchFamily="34" charset="0"/>
              <a:buChar char="•"/>
            </a:pPr>
            <a:endParaRPr lang="en-US" dirty="0">
              <a:solidFill>
                <a:srgbClr val="635F6D"/>
              </a:solidFill>
            </a:endParaRPr>
          </a:p>
          <a:p>
            <a:pPr marL="287036" indent="-287036">
              <a:lnSpc>
                <a:spcPct val="120000"/>
              </a:lnSpc>
              <a:spcBef>
                <a:spcPts val="1005"/>
              </a:spcBef>
              <a:spcAft>
                <a:spcPts val="1005"/>
              </a:spcAft>
              <a:buFont typeface="Arial" panose="020B0604020202020204" pitchFamily="34" charset="0"/>
              <a:buChar char="•"/>
            </a:pPr>
            <a:r>
              <a:rPr lang="en-US" b="1" dirty="0"/>
              <a:t>Space Utilization</a:t>
            </a:r>
            <a:br>
              <a:rPr lang="en-US" b="1" dirty="0"/>
            </a:br>
            <a:r>
              <a:rPr lang="en-US" dirty="0">
                <a:solidFill>
                  <a:srgbClr val="635F6D"/>
                </a:solidFill>
              </a:rPr>
              <a:t>By tracking room usage you can optimize space utilization and eliminate inefficiencies. Booked but vacant rooms can be released for use. Identify rooms that are typically misused. For example, a weekly meeting with only a few local participants is occupying a large video conference room, precluding a larger group that needs to video conference with remote colleagues from meeting. Identify underused rooms, so valuable space can be reallocated or repurposed.</a:t>
            </a:r>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20</a:t>
            </a:fld>
            <a:endParaRPr lang="en-US" dirty="0"/>
          </a:p>
        </p:txBody>
      </p:sp>
    </p:spTree>
    <p:extLst>
      <p:ext uri="{BB962C8B-B14F-4D97-AF65-F5344CB8AC3E}">
        <p14:creationId xmlns:p14="http://schemas.microsoft.com/office/powerpoint/2010/main" val="801081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7036" indent="-287036">
              <a:lnSpc>
                <a:spcPct val="120000"/>
              </a:lnSpc>
              <a:spcBef>
                <a:spcPts val="1005"/>
              </a:spcBef>
              <a:spcAft>
                <a:spcPts val="1005"/>
              </a:spcAft>
              <a:buFont typeface="Arial" panose="020B0604020202020204" pitchFamily="34" charset="0"/>
              <a:buChar char="•"/>
            </a:pPr>
            <a:r>
              <a:rPr lang="en-US" b="1" dirty="0"/>
              <a:t>Power Consumption Monitoring and Control</a:t>
            </a:r>
            <a:br>
              <a:rPr lang="en-US" b="1" dirty="0"/>
            </a:br>
            <a:r>
              <a:rPr lang="en-US" dirty="0">
                <a:solidFill>
                  <a:srgbClr val="635F6D"/>
                </a:solidFill>
              </a:rPr>
              <a:t>Monitor, measure, manage, and control lighting, HVAC systems, and energy usage in every space. By understanding how energy consumption on one floor compares to another, or one building to another, it provides the relative data you need to identify issues and opportunities for improvement.</a:t>
            </a:r>
          </a:p>
          <a:p>
            <a:pPr>
              <a:lnSpc>
                <a:spcPct val="120000"/>
              </a:lnSpc>
              <a:spcBef>
                <a:spcPts val="1005"/>
              </a:spcBef>
              <a:spcAft>
                <a:spcPts val="1005"/>
              </a:spcAft>
            </a:pPr>
            <a:endParaRPr lang="en-US" dirty="0">
              <a:solidFill>
                <a:srgbClr val="635F6D"/>
              </a:solidFill>
            </a:endParaRPr>
          </a:p>
          <a:p>
            <a:pPr marL="287036" indent="-287036">
              <a:lnSpc>
                <a:spcPct val="120000"/>
              </a:lnSpc>
              <a:spcBef>
                <a:spcPts val="1005"/>
              </a:spcBef>
              <a:spcAft>
                <a:spcPts val="1005"/>
              </a:spcAft>
              <a:buFont typeface="Arial" panose="020B0604020202020204" pitchFamily="34" charset="0"/>
              <a:buChar char="•"/>
            </a:pPr>
            <a:r>
              <a:rPr lang="en-US" b="1" dirty="0"/>
              <a:t>Lighting Levels and Control</a:t>
            </a:r>
            <a:br>
              <a:rPr lang="en-US" b="1" dirty="0"/>
            </a:br>
            <a:r>
              <a:rPr lang="en-US" dirty="0">
                <a:solidFill>
                  <a:srgbClr val="635F6D"/>
                </a:solidFill>
              </a:rPr>
              <a:t>Centrally control all lighting levels. This can be routine based, ensuring buildings draw as little power as possible during non-working hours. It can also be schedule based, activating spaces for specific meetings or events. Lastly, it can be adaptive. By leveraging light sensors, lighting and shading can automatically adjust based on current room conditions.</a:t>
            </a:r>
          </a:p>
          <a:p>
            <a:pPr marL="287036" indent="-287036">
              <a:buFont typeface="Arial" panose="020B0604020202020204" pitchFamily="34" charset="0"/>
              <a:buChar char="•"/>
            </a:pPr>
            <a:endParaRPr lang="en-US" dirty="0" smtClean="0"/>
          </a:p>
          <a:p>
            <a:pPr marL="287036" indent="-287036">
              <a:lnSpc>
                <a:spcPct val="120000"/>
              </a:lnSpc>
              <a:spcBef>
                <a:spcPts val="1005"/>
              </a:spcBef>
              <a:spcAft>
                <a:spcPts val="1005"/>
              </a:spcAft>
              <a:buFont typeface="Arial" panose="020B0604020202020204" pitchFamily="34" charset="0"/>
              <a:buChar char="•"/>
            </a:pPr>
            <a:r>
              <a:rPr lang="en-US" b="1" dirty="0"/>
              <a:t>Intelligent Routines: HVAC, Lighting, and Shades</a:t>
            </a:r>
            <a:r>
              <a:rPr lang="en-US" b="1" spc="-151" dirty="0"/>
              <a:t/>
            </a:r>
            <a:br>
              <a:rPr lang="en-US" b="1" spc="-151" dirty="0"/>
            </a:br>
            <a:r>
              <a:rPr lang="en-US" dirty="0">
                <a:solidFill>
                  <a:srgbClr val="635F6D"/>
                </a:solidFill>
              </a:rPr>
              <a:t>With its ability to fully integrate with HVAC systems, lighting controllers, and automatic motorized shades, Crestron Fusion Cloud enables you to create intelligent routines. You can perfectly balance natural light, electric light, and room temperature, while understanding if the room is occupied and how it’s being used, to provide a comfortable work environment and energy efficient building.</a:t>
            </a:r>
          </a:p>
          <a:p>
            <a:pPr marL="287036" indent="-287036">
              <a:lnSpc>
                <a:spcPct val="120000"/>
              </a:lnSpc>
              <a:spcBef>
                <a:spcPts val="1005"/>
              </a:spcBef>
              <a:spcAft>
                <a:spcPts val="1005"/>
              </a:spcAft>
              <a:buFont typeface="Arial" panose="020B0604020202020204" pitchFamily="34" charset="0"/>
              <a:buChar char="•"/>
            </a:pPr>
            <a:endParaRPr lang="en-US" dirty="0">
              <a:solidFill>
                <a:srgbClr val="635F6D"/>
              </a:solidFill>
            </a:endParaRPr>
          </a:p>
          <a:p>
            <a:pPr marL="287036" indent="-287036">
              <a:lnSpc>
                <a:spcPct val="120000"/>
              </a:lnSpc>
              <a:spcBef>
                <a:spcPts val="1005"/>
              </a:spcBef>
              <a:spcAft>
                <a:spcPts val="1005"/>
              </a:spcAft>
              <a:buFont typeface="Arial" panose="020B0604020202020204" pitchFamily="34" charset="0"/>
              <a:buChar char="•"/>
            </a:pPr>
            <a:r>
              <a:rPr lang="en-US" b="1" dirty="0"/>
              <a:t>Building Management Systems (BMS) Integration</a:t>
            </a:r>
            <a:r>
              <a:rPr lang="en-US" b="1" spc="-151" dirty="0"/>
              <a:t/>
            </a:r>
            <a:br>
              <a:rPr lang="en-US" b="1" spc="-151" dirty="0"/>
            </a:br>
            <a:r>
              <a:rPr lang="en-US" dirty="0">
                <a:solidFill>
                  <a:srgbClr val="635F6D"/>
                </a:solidFill>
              </a:rPr>
              <a:t>Crestron Fusion Cloud is not a replacement for existing building management systems (BMS). It’s designed to leverage information provided by the BMS so you can make data-driven, cost effective decisions regarding lighting, temperature, and shading levels to reduce power consumption. Crestron Fusion Cloud communicates with the BMS via BACnet, working together to optimize power consumption across the organization.</a:t>
            </a:r>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22</a:t>
            </a:fld>
            <a:endParaRPr lang="en-US" dirty="0"/>
          </a:p>
        </p:txBody>
      </p:sp>
    </p:spTree>
    <p:extLst>
      <p:ext uri="{BB962C8B-B14F-4D97-AF65-F5344CB8AC3E}">
        <p14:creationId xmlns:p14="http://schemas.microsoft.com/office/powerpoint/2010/main" val="2058002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23</a:t>
            </a:fld>
            <a:endParaRPr lang="en-US" dirty="0"/>
          </a:p>
        </p:txBody>
      </p:sp>
    </p:spTree>
    <p:extLst>
      <p:ext uri="{BB962C8B-B14F-4D97-AF65-F5344CB8AC3E}">
        <p14:creationId xmlns:p14="http://schemas.microsoft.com/office/powerpoint/2010/main" val="15455432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24</a:t>
            </a:fld>
            <a:endParaRPr lang="en-US" dirty="0"/>
          </a:p>
        </p:txBody>
      </p:sp>
    </p:spTree>
    <p:extLst>
      <p:ext uri="{BB962C8B-B14F-4D97-AF65-F5344CB8AC3E}">
        <p14:creationId xmlns:p14="http://schemas.microsoft.com/office/powerpoint/2010/main" val="76260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12236">
              <a:defRPr/>
            </a:pPr>
            <a:r>
              <a:rPr lang="en-US" dirty="0" smtClean="0"/>
              <a:t>PinPoint</a:t>
            </a:r>
            <a:r>
              <a:rPr lang="en-US" baseline="0" dirty="0" smtClean="0"/>
              <a:t> is a game changed and an important part of the conversation, but let’s look at some important elements of the meeting room that can continue to change the workplace.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25</a:t>
            </a:fld>
            <a:endParaRPr lang="en-US" dirty="0"/>
          </a:p>
        </p:txBody>
      </p:sp>
    </p:spTree>
    <p:extLst>
      <p:ext uri="{BB962C8B-B14F-4D97-AF65-F5344CB8AC3E}">
        <p14:creationId xmlns:p14="http://schemas.microsoft.com/office/powerpoint/2010/main" val="7567549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12236">
              <a:defRPr/>
            </a:pPr>
            <a:r>
              <a:rPr lang="en-US" b="1" dirty="0" smtClean="0"/>
              <a:t>Inspired</a:t>
            </a:r>
            <a:r>
              <a:rPr lang="en-US" b="1" baseline="0" dirty="0" smtClean="0"/>
              <a:t> by leading edge companies like Coke</a:t>
            </a:r>
            <a:r>
              <a:rPr lang="en-US" baseline="0" dirty="0" smtClean="0"/>
              <a:t>, many huddle spaces and meeting rooms have an open concept.  The </a:t>
            </a:r>
            <a:r>
              <a:rPr lang="en-US" b="1" baseline="0" dirty="0" smtClean="0"/>
              <a:t>displays can play a big part in changing the entire feeling of the workplace</a:t>
            </a:r>
            <a:r>
              <a:rPr lang="en-US" baseline="0" dirty="0" smtClean="0"/>
              <a:t>, so why not use that to our advantage? The new meeting room uses the display as “digital signage” for productivity - Imagine being able to glance into a room and know the schedule for the room, or presenting Airmedia connectivity information for visitors along with general room usage guidance in a great looking format where they can’t miss it? The OSD truly brings the workplace to life, and let’s face it most all companies want that “cool factor” today – this brings it big.</a:t>
            </a:r>
            <a:endParaRPr lang="en-US" dirty="0" smtClean="0"/>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26</a:t>
            </a:fld>
            <a:endParaRPr lang="en-US" dirty="0"/>
          </a:p>
        </p:txBody>
      </p:sp>
    </p:spTree>
    <p:extLst>
      <p:ext uri="{BB962C8B-B14F-4D97-AF65-F5344CB8AC3E}">
        <p14:creationId xmlns:p14="http://schemas.microsoft.com/office/powerpoint/2010/main" val="20916801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12236">
              <a:defRPr/>
            </a:pPr>
            <a:r>
              <a:rPr lang="en-US" dirty="0" smtClean="0"/>
              <a:t>The demand</a:t>
            </a:r>
            <a:r>
              <a:rPr lang="en-US" baseline="0" dirty="0" smtClean="0"/>
              <a:t> for BYOD continues to increase, so connectivity with AirMedia has become a standard.  It’s the only mobile device solution on the market with Enterprise management and security built in, and more exciting features are on the way.</a:t>
            </a:r>
            <a:endParaRPr lang="en-US" dirty="0" smtClean="0"/>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27</a:t>
            </a:fld>
            <a:endParaRPr lang="en-US" dirty="0"/>
          </a:p>
        </p:txBody>
      </p:sp>
    </p:spTree>
    <p:extLst>
      <p:ext uri="{BB962C8B-B14F-4D97-AF65-F5344CB8AC3E}">
        <p14:creationId xmlns:p14="http://schemas.microsoft.com/office/powerpoint/2010/main" val="1389893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12236">
              <a:defRPr/>
            </a:pPr>
            <a:r>
              <a:rPr lang="en-US" dirty="0" smtClean="0"/>
              <a:t>Let’s not</a:t>
            </a:r>
            <a:r>
              <a:rPr lang="en-US" baseline="0" dirty="0" smtClean="0"/>
              <a:t> forget about HDMI and VGA connectivity.  There is still a high value for organizations to have true bit for bit, uncompressed, zero latency, 4k HD video on the display with DM</a:t>
            </a:r>
            <a:endParaRPr lang="en-US" dirty="0" smtClean="0"/>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28</a:t>
            </a:fld>
            <a:endParaRPr lang="en-US" dirty="0"/>
          </a:p>
        </p:txBody>
      </p:sp>
    </p:spTree>
    <p:extLst>
      <p:ext uri="{BB962C8B-B14F-4D97-AF65-F5344CB8AC3E}">
        <p14:creationId xmlns:p14="http://schemas.microsoft.com/office/powerpoint/2010/main" val="19588547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612236">
              <a:defRPr/>
            </a:pPr>
            <a:r>
              <a:rPr lang="en-US" dirty="0" smtClean="0"/>
              <a:t>Let’s not</a:t>
            </a:r>
            <a:r>
              <a:rPr lang="en-US" baseline="0" dirty="0" smtClean="0"/>
              <a:t> forget about HDMI and VGA connectivity.  There is still a high value for organizations to have true bit for bit, uncompressed, zero latency, 4k HD video on the display with DM</a:t>
            </a:r>
            <a:endParaRPr lang="en-US" dirty="0" smtClean="0"/>
          </a:p>
        </p:txBody>
      </p:sp>
      <p:sp>
        <p:nvSpPr>
          <p:cNvPr id="4" name="Slide Number Placeholder 3"/>
          <p:cNvSpPr>
            <a:spLocks noGrp="1"/>
          </p:cNvSpPr>
          <p:nvPr>
            <p:ph type="sldNum" sz="quarter" idx="10"/>
          </p:nvPr>
        </p:nvSpPr>
        <p:spPr/>
        <p:txBody>
          <a:bodyPr/>
          <a:lstStyle/>
          <a:p>
            <a:pPr>
              <a:defRPr/>
            </a:pPr>
            <a:fld id="{282019CE-0072-664F-9FE1-E748CBBF2423}" type="slidenum">
              <a:rPr lang="en-US" smtClean="0"/>
              <a:pPr>
                <a:defRPr/>
              </a:pPr>
              <a:t>29</a:t>
            </a:fld>
            <a:endParaRPr lang="en-US" dirty="0"/>
          </a:p>
        </p:txBody>
      </p:sp>
    </p:spTree>
    <p:extLst>
      <p:ext uri="{BB962C8B-B14F-4D97-AF65-F5344CB8AC3E}">
        <p14:creationId xmlns:p14="http://schemas.microsoft.com/office/powerpoint/2010/main" val="1756678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82019CE-0072-664F-9FE1-E748CBBF2423}" type="slidenum">
              <a:rPr lang="en-US">
                <a:solidFill>
                  <a:prstClr val="black"/>
                </a:solidFill>
              </a:rPr>
              <a:pPr>
                <a:defRPr/>
              </a:pPr>
              <a:t>30</a:t>
            </a:fld>
            <a:endParaRPr lang="en-US" dirty="0">
              <a:solidFill>
                <a:prstClr val="black"/>
              </a:solidFill>
            </a:endParaRPr>
          </a:p>
        </p:txBody>
      </p:sp>
    </p:spTree>
    <p:extLst>
      <p:ext uri="{BB962C8B-B14F-4D97-AF65-F5344CB8AC3E}">
        <p14:creationId xmlns:p14="http://schemas.microsoft.com/office/powerpoint/2010/main" val="923259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8821121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490605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Last Slide">
    <p:spTree>
      <p:nvGrpSpPr>
        <p:cNvPr id="1" name=""/>
        <p:cNvGrpSpPr/>
        <p:nvPr/>
      </p:nvGrpSpPr>
      <p:grpSpPr>
        <a:xfrm>
          <a:off x="0" y="0"/>
          <a:ext cx="0" cy="0"/>
          <a:chOff x="0" y="0"/>
          <a:chExt cx="0" cy="0"/>
        </a:xfrm>
      </p:grpSpPr>
      <p:sp>
        <p:nvSpPr>
          <p:cNvPr id="4" name="Rectangle 3"/>
          <p:cNvSpPr/>
          <p:nvPr/>
        </p:nvSpPr>
        <p:spPr>
          <a:xfrm>
            <a:off x="0" y="1913467"/>
            <a:ext cx="12188825" cy="4212167"/>
          </a:xfrm>
          <a:prstGeom prst="rect">
            <a:avLst/>
          </a:prstGeom>
          <a:solidFill>
            <a:srgbClr val="EFF0F4"/>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anchor="ctr"/>
          <a:lstStyle/>
          <a:p>
            <a:pPr algn="ctr" fontAlgn="auto">
              <a:spcBef>
                <a:spcPts val="0"/>
              </a:spcBef>
              <a:spcAft>
                <a:spcPts val="0"/>
              </a:spcAft>
              <a:defRPr/>
            </a:pPr>
            <a:endParaRPr lang="en-US" dirty="0"/>
          </a:p>
        </p:txBody>
      </p:sp>
      <p:sp>
        <p:nvSpPr>
          <p:cNvPr id="5" name="Rectangle 4"/>
          <p:cNvSpPr/>
          <p:nvPr/>
        </p:nvSpPr>
        <p:spPr>
          <a:xfrm>
            <a:off x="0" y="1"/>
            <a:ext cx="12188825" cy="17399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anchor="ctr"/>
          <a:lstStyle/>
          <a:p>
            <a:pPr fontAlgn="auto">
              <a:spcBef>
                <a:spcPts val="0"/>
              </a:spcBef>
              <a:spcAft>
                <a:spcPts val="0"/>
              </a:spcAft>
              <a:defRPr/>
            </a:pPr>
            <a:endParaRPr lang="en-US" dirty="0"/>
          </a:p>
        </p:txBody>
      </p:sp>
      <p:sp>
        <p:nvSpPr>
          <p:cNvPr id="6" name="Rectangle 5"/>
          <p:cNvSpPr/>
          <p:nvPr/>
        </p:nvSpPr>
        <p:spPr>
          <a:xfrm>
            <a:off x="0" y="1739901"/>
            <a:ext cx="12188825" cy="173567"/>
          </a:xfrm>
          <a:prstGeom prst="rect">
            <a:avLst/>
          </a:prstGeom>
          <a:solidFill>
            <a:srgbClr val="0099D8"/>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anchor="ctr"/>
          <a:lstStyle/>
          <a:p>
            <a:pPr algn="ctr" fontAlgn="auto">
              <a:spcBef>
                <a:spcPts val="0"/>
              </a:spcBef>
              <a:spcAft>
                <a:spcPts val="0"/>
              </a:spcAft>
              <a:defRPr/>
            </a:pPr>
            <a:endParaRPr lang="en-US" dirty="0"/>
          </a:p>
        </p:txBody>
      </p:sp>
      <p:sp>
        <p:nvSpPr>
          <p:cNvPr id="7" name="Isosceles Triangle 6"/>
          <p:cNvSpPr/>
          <p:nvPr/>
        </p:nvSpPr>
        <p:spPr>
          <a:xfrm flipV="1">
            <a:off x="1083452" y="1883834"/>
            <a:ext cx="395714" cy="220133"/>
          </a:xfrm>
          <a:prstGeom prst="triangle">
            <a:avLst/>
          </a:prstGeom>
          <a:solidFill>
            <a:srgbClr val="0099D8"/>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anchor="ctr"/>
          <a:lstStyle/>
          <a:p>
            <a:pPr algn="ctr" fontAlgn="auto">
              <a:spcBef>
                <a:spcPts val="0"/>
              </a:spcBef>
              <a:spcAft>
                <a:spcPts val="0"/>
              </a:spcAft>
              <a:defRPr/>
            </a:pPr>
            <a:endParaRPr lang="en-US" dirty="0"/>
          </a:p>
        </p:txBody>
      </p:sp>
      <p:pic>
        <p:nvPicPr>
          <p:cNvPr id="8" name="Picture 7" descr="tech_drawing-001_v1.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191484" y="1913467"/>
            <a:ext cx="3997341" cy="4212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tech_drawing-001_v1.png"/>
          <p:cNvPicPr>
            <a:picLocks noChangeAspect="1"/>
          </p:cNvPicPr>
          <p:nvPr/>
        </p:nvPicPr>
        <p:blipFill>
          <a:blip r:embed="rId3" cstate="screen">
            <a:extLst>
              <a:ext uri="{28A0092B-C50C-407E-A947-70E740481C1C}">
                <a14:useLocalDpi xmlns:a14="http://schemas.microsoft.com/office/drawing/2010/main"/>
              </a:ext>
            </a:extLst>
          </a:blip>
          <a:srcRect l="-17674"/>
          <a:stretch>
            <a:fillRect/>
          </a:stretch>
        </p:blipFill>
        <p:spPr bwMode="auto">
          <a:xfrm>
            <a:off x="-88877" y="1913467"/>
            <a:ext cx="575583" cy="4212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crestron_logo_black_rgb.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380741" y="6364818"/>
            <a:ext cx="2566847" cy="296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243388" y="3027515"/>
            <a:ext cx="10945437" cy="914811"/>
          </a:xfrm>
          <a:prstGeom prst="rect">
            <a:avLst/>
          </a:prstGeom>
          <a:noFill/>
          <a:ln>
            <a:solidFill>
              <a:schemeClr val="bg1">
                <a:alpha val="0"/>
              </a:schemeClr>
            </a:solidFill>
          </a:ln>
        </p:spPr>
        <p:txBody>
          <a:bodyPr lIns="0" tIns="0" rIns="0" bIns="60949" anchor="b">
            <a:normAutofit/>
          </a:bodyPr>
          <a:lstStyle>
            <a:lvl1pPr algn="l">
              <a:defRPr sz="4300" b="1" i="0">
                <a:solidFill>
                  <a:srgbClr val="000000"/>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1243389" y="3942324"/>
            <a:ext cx="8462594" cy="871861"/>
          </a:xfrm>
          <a:ln>
            <a:solidFill>
              <a:schemeClr val="bg1">
                <a:alpha val="0"/>
              </a:schemeClr>
            </a:solidFill>
          </a:ln>
        </p:spPr>
        <p:txBody>
          <a:bodyPr lIns="0" tIns="36570" rIns="0" bIns="0">
            <a:normAutofit/>
          </a:bodyPr>
          <a:lstStyle>
            <a:lvl1pPr marL="0" indent="0" algn="l">
              <a:buNone/>
              <a:defRPr sz="3200">
                <a:solidFill>
                  <a:srgbClr val="635F6D"/>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smtClean="0"/>
              <a:t>Click to edit Master subtitle style</a:t>
            </a:r>
            <a:endParaRPr lang="en-US" dirty="0"/>
          </a:p>
        </p:txBody>
      </p:sp>
      <p:sp>
        <p:nvSpPr>
          <p:cNvPr id="13" name="Footer Placeholder 8"/>
          <p:cNvSpPr txBox="1">
            <a:spLocks/>
          </p:cNvSpPr>
          <p:nvPr userDrawn="1"/>
        </p:nvSpPr>
        <p:spPr>
          <a:xfrm>
            <a:off x="361855" y="6125633"/>
            <a:ext cx="7967175" cy="443655"/>
          </a:xfrm>
          <a:prstGeom prst="rect">
            <a:avLst/>
          </a:prstGeom>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sz="800" kern="1200" dirty="0" smtClean="0">
                <a:solidFill>
                  <a:schemeClr val="accent2"/>
                </a:solidFill>
                <a:latin typeface="Arial"/>
                <a:ea typeface="+mn-ea"/>
                <a:cs typeface="Arial"/>
              </a:rPr>
              <a:t>All brand names, product names, and trademarks are the property of their respective owners. Certain trademarks, registered trademarks, and trade names may be used in this document to refer to either the entities claiming the marks and names or their products. Crestron disclaims any proprietary interest in the marks and names of others. Crestron is not responsible for errors in typography or photography. ©2016 Crestron Electronics, Inc.</a:t>
            </a:r>
            <a:endParaRPr lang="en-US" sz="800" dirty="0">
              <a:solidFill>
                <a:schemeClr val="accent2"/>
              </a:solidFill>
              <a:latin typeface="Arial"/>
              <a:cs typeface="Arial"/>
            </a:endParaRPr>
          </a:p>
        </p:txBody>
      </p:sp>
    </p:spTree>
    <p:extLst>
      <p:ext uri="{BB962C8B-B14F-4D97-AF65-F5344CB8AC3E}">
        <p14:creationId xmlns:p14="http://schemas.microsoft.com/office/powerpoint/2010/main" val="394392211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047206" y="3077634"/>
            <a:ext cx="6094413" cy="70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20960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Rectangle 1"/>
          <p:cNvSpPr/>
          <p:nvPr/>
        </p:nvSpPr>
        <p:spPr>
          <a:xfrm>
            <a:off x="0" y="0"/>
            <a:ext cx="12188825" cy="6858000"/>
          </a:xfrm>
          <a:prstGeom prst="rect">
            <a:avLst/>
          </a:prstGeom>
          <a:solidFill>
            <a:srgbClr val="000000"/>
          </a:solidFill>
          <a:ln>
            <a:noFill/>
          </a:ln>
        </p:spPr>
        <p:style>
          <a:lnRef idx="2">
            <a:schemeClr val="dk1"/>
          </a:lnRef>
          <a:fillRef idx="1">
            <a:schemeClr val="lt1"/>
          </a:fillRef>
          <a:effectRef idx="0">
            <a:schemeClr val="dk1"/>
          </a:effectRef>
          <a:fontRef idx="minor">
            <a:schemeClr val="dk1"/>
          </a:fontRef>
        </p:style>
        <p:txBody>
          <a:bodyPr lIns="121899" tIns="60949" rIns="121899" bIns="60949" anchor="ctr"/>
          <a:lstStyle/>
          <a:p>
            <a:pPr algn="ctr" fontAlgn="auto">
              <a:spcBef>
                <a:spcPts val="0"/>
              </a:spcBef>
              <a:spcAft>
                <a:spcPts val="0"/>
              </a:spcAft>
              <a:defRPr/>
            </a:pPr>
            <a:endParaRPr lang="en-US" dirty="0"/>
          </a:p>
        </p:txBody>
      </p:sp>
      <p:pic>
        <p:nvPicPr>
          <p:cNvPr id="3" name="Picture 2" descr="CRESTRON-LOGO_PRO_b.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987955" y="3043767"/>
            <a:ext cx="6212915" cy="785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673578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266089" y="2482851"/>
            <a:ext cx="3656648"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0219427"/>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Rectangle 1"/>
          <p:cNvSpPr/>
          <p:nvPr/>
        </p:nvSpPr>
        <p:spPr>
          <a:xfrm>
            <a:off x="0" y="0"/>
            <a:ext cx="12188825" cy="6858000"/>
          </a:xfrm>
          <a:prstGeom prst="rect">
            <a:avLst/>
          </a:prstGeom>
          <a:solidFill>
            <a:srgbClr val="000000"/>
          </a:solidFill>
          <a:ln>
            <a:noFill/>
          </a:ln>
        </p:spPr>
        <p:style>
          <a:lnRef idx="2">
            <a:schemeClr val="dk1"/>
          </a:lnRef>
          <a:fillRef idx="1">
            <a:schemeClr val="lt1"/>
          </a:fillRef>
          <a:effectRef idx="0">
            <a:schemeClr val="dk1"/>
          </a:effectRef>
          <a:fontRef idx="minor">
            <a:schemeClr val="dk1"/>
          </a:fontRef>
        </p:style>
        <p:txBody>
          <a:bodyPr lIns="121899" tIns="60949" rIns="121899" bIns="60949" anchor="ctr"/>
          <a:lstStyle/>
          <a:p>
            <a:pPr algn="ctr" fontAlgn="auto">
              <a:spcBef>
                <a:spcPts val="0"/>
              </a:spcBef>
              <a:spcAft>
                <a:spcPts val="0"/>
              </a:spcAft>
              <a:defRPr/>
            </a:pPr>
            <a:endParaRPr lang="en-US" dirty="0"/>
          </a:p>
        </p:txBody>
      </p:sp>
      <p:pic>
        <p:nvPicPr>
          <p:cNvPr id="3" name="Picture 2" descr="CRESTRON-SWIRL_PRO_b.pn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221651" y="2453217"/>
            <a:ext cx="3741292"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4533592"/>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09441" y="1600201"/>
            <a:ext cx="10969943" cy="452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121899" tIns="60949" rIns="121899" bIns="6094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3695" r:id="rId1"/>
    <p:sldLayoutId id="2147483693" r:id="rId2"/>
    <p:sldLayoutId id="2147483704" r:id="rId3"/>
  </p:sldLayoutIdLst>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par>
    </p:tnLst>
  </p:timing>
  <p:txStyles>
    <p:titleStyle>
      <a:lvl1pPr algn="ctr" defTabSz="609493" rtl="0" eaLnBrk="1" fontAlgn="base" hangingPunct="1">
        <a:spcBef>
          <a:spcPct val="0"/>
        </a:spcBef>
        <a:spcAft>
          <a:spcPct val="0"/>
        </a:spcAft>
        <a:defRPr sz="3200" b="1" kern="1200">
          <a:solidFill>
            <a:srgbClr val="EFF0F4"/>
          </a:solidFill>
          <a:latin typeface="Arial"/>
          <a:ea typeface="ＭＳ Ｐゴシック" charset="0"/>
          <a:cs typeface="Arial"/>
        </a:defRPr>
      </a:lvl1pPr>
      <a:lvl2pPr algn="ctr" defTabSz="609493" rtl="0" eaLnBrk="1" fontAlgn="base" hangingPunct="1">
        <a:spcBef>
          <a:spcPct val="0"/>
        </a:spcBef>
        <a:spcAft>
          <a:spcPct val="0"/>
        </a:spcAft>
        <a:defRPr sz="3200" b="1">
          <a:solidFill>
            <a:srgbClr val="EFF0F4"/>
          </a:solidFill>
          <a:latin typeface="Arial" charset="0"/>
          <a:ea typeface="ＭＳ Ｐゴシック" charset="0"/>
        </a:defRPr>
      </a:lvl2pPr>
      <a:lvl3pPr algn="ctr" defTabSz="609493" rtl="0" eaLnBrk="1" fontAlgn="base" hangingPunct="1">
        <a:spcBef>
          <a:spcPct val="0"/>
        </a:spcBef>
        <a:spcAft>
          <a:spcPct val="0"/>
        </a:spcAft>
        <a:defRPr sz="3200" b="1">
          <a:solidFill>
            <a:srgbClr val="EFF0F4"/>
          </a:solidFill>
          <a:latin typeface="Arial" charset="0"/>
          <a:ea typeface="ＭＳ Ｐゴシック" charset="0"/>
        </a:defRPr>
      </a:lvl3pPr>
      <a:lvl4pPr algn="ctr" defTabSz="609493" rtl="0" eaLnBrk="1" fontAlgn="base" hangingPunct="1">
        <a:spcBef>
          <a:spcPct val="0"/>
        </a:spcBef>
        <a:spcAft>
          <a:spcPct val="0"/>
        </a:spcAft>
        <a:defRPr sz="3200" b="1">
          <a:solidFill>
            <a:srgbClr val="EFF0F4"/>
          </a:solidFill>
          <a:latin typeface="Arial" charset="0"/>
          <a:ea typeface="ＭＳ Ｐゴシック" charset="0"/>
        </a:defRPr>
      </a:lvl4pPr>
      <a:lvl5pPr algn="ctr" defTabSz="609493" rtl="0" eaLnBrk="1" fontAlgn="base" hangingPunct="1">
        <a:spcBef>
          <a:spcPct val="0"/>
        </a:spcBef>
        <a:spcAft>
          <a:spcPct val="0"/>
        </a:spcAft>
        <a:defRPr sz="3200" b="1">
          <a:solidFill>
            <a:srgbClr val="EFF0F4"/>
          </a:solidFill>
          <a:latin typeface="Arial" charset="0"/>
          <a:ea typeface="ＭＳ Ｐゴシック" charset="0"/>
        </a:defRPr>
      </a:lvl5pPr>
      <a:lvl6pPr marL="609493" algn="ctr" defTabSz="609493" rtl="0" eaLnBrk="1" fontAlgn="base" hangingPunct="1">
        <a:spcBef>
          <a:spcPct val="0"/>
        </a:spcBef>
        <a:spcAft>
          <a:spcPct val="0"/>
        </a:spcAft>
        <a:defRPr sz="3200" b="1">
          <a:solidFill>
            <a:srgbClr val="EFF0F4"/>
          </a:solidFill>
          <a:latin typeface="Arial" charset="0"/>
          <a:ea typeface="ＭＳ Ｐゴシック" charset="0"/>
        </a:defRPr>
      </a:lvl6pPr>
      <a:lvl7pPr marL="1218987" algn="ctr" defTabSz="609493" rtl="0" eaLnBrk="1" fontAlgn="base" hangingPunct="1">
        <a:spcBef>
          <a:spcPct val="0"/>
        </a:spcBef>
        <a:spcAft>
          <a:spcPct val="0"/>
        </a:spcAft>
        <a:defRPr sz="3200" b="1">
          <a:solidFill>
            <a:srgbClr val="EFF0F4"/>
          </a:solidFill>
          <a:latin typeface="Arial" charset="0"/>
          <a:ea typeface="ＭＳ Ｐゴシック" charset="0"/>
        </a:defRPr>
      </a:lvl7pPr>
      <a:lvl8pPr marL="1828480" algn="ctr" defTabSz="609493" rtl="0" eaLnBrk="1" fontAlgn="base" hangingPunct="1">
        <a:spcBef>
          <a:spcPct val="0"/>
        </a:spcBef>
        <a:spcAft>
          <a:spcPct val="0"/>
        </a:spcAft>
        <a:defRPr sz="3200" b="1">
          <a:solidFill>
            <a:srgbClr val="EFF0F4"/>
          </a:solidFill>
          <a:latin typeface="Arial" charset="0"/>
          <a:ea typeface="ＭＳ Ｐゴシック" charset="0"/>
        </a:defRPr>
      </a:lvl8pPr>
      <a:lvl9pPr marL="2437973" algn="ctr" defTabSz="609493" rtl="0" eaLnBrk="1" fontAlgn="base" hangingPunct="1">
        <a:spcBef>
          <a:spcPct val="0"/>
        </a:spcBef>
        <a:spcAft>
          <a:spcPct val="0"/>
        </a:spcAft>
        <a:defRPr sz="3200" b="1">
          <a:solidFill>
            <a:srgbClr val="EFF0F4"/>
          </a:solidFill>
          <a:latin typeface="Arial" charset="0"/>
          <a:ea typeface="ＭＳ Ｐゴシック" charset="0"/>
        </a:defRPr>
      </a:lvl9pPr>
    </p:titleStyle>
    <p:body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493" rtl="0" eaLnBrk="1" latinLnBrk="0" hangingPunct="1">
        <a:defRPr sz="2400"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Lst>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xStyles>
    <p:titleStyle>
      <a:lvl1pPr algn="ctr" defTabSz="609493" rtl="0" fontAlgn="base">
        <a:spcBef>
          <a:spcPct val="0"/>
        </a:spcBef>
        <a:spcAft>
          <a:spcPct val="0"/>
        </a:spcAft>
        <a:defRPr sz="5900" kern="1200">
          <a:solidFill>
            <a:schemeClr val="tx1"/>
          </a:solidFill>
          <a:latin typeface="+mj-lt"/>
          <a:ea typeface="ＭＳ Ｐゴシック" charset="0"/>
          <a:cs typeface="ＭＳ Ｐゴシック" charset="0"/>
        </a:defRPr>
      </a:lvl1pPr>
      <a:lvl2pPr algn="ctr" defTabSz="609493" rtl="0" fontAlgn="base">
        <a:spcBef>
          <a:spcPct val="0"/>
        </a:spcBef>
        <a:spcAft>
          <a:spcPct val="0"/>
        </a:spcAft>
        <a:defRPr sz="5900">
          <a:solidFill>
            <a:schemeClr val="tx1"/>
          </a:solidFill>
          <a:latin typeface="Calibri" charset="0"/>
          <a:ea typeface="ＭＳ Ｐゴシック" charset="0"/>
          <a:cs typeface="ＭＳ Ｐゴシック" charset="0"/>
        </a:defRPr>
      </a:lvl2pPr>
      <a:lvl3pPr algn="ctr" defTabSz="609493" rtl="0" fontAlgn="base">
        <a:spcBef>
          <a:spcPct val="0"/>
        </a:spcBef>
        <a:spcAft>
          <a:spcPct val="0"/>
        </a:spcAft>
        <a:defRPr sz="5900">
          <a:solidFill>
            <a:schemeClr val="tx1"/>
          </a:solidFill>
          <a:latin typeface="Calibri" charset="0"/>
          <a:ea typeface="ＭＳ Ｐゴシック" charset="0"/>
          <a:cs typeface="ＭＳ Ｐゴシック" charset="0"/>
        </a:defRPr>
      </a:lvl3pPr>
      <a:lvl4pPr algn="ctr" defTabSz="609493" rtl="0" fontAlgn="base">
        <a:spcBef>
          <a:spcPct val="0"/>
        </a:spcBef>
        <a:spcAft>
          <a:spcPct val="0"/>
        </a:spcAft>
        <a:defRPr sz="5900">
          <a:solidFill>
            <a:schemeClr val="tx1"/>
          </a:solidFill>
          <a:latin typeface="Calibri" charset="0"/>
          <a:ea typeface="ＭＳ Ｐゴシック" charset="0"/>
          <a:cs typeface="ＭＳ Ｐゴシック" charset="0"/>
        </a:defRPr>
      </a:lvl4pPr>
      <a:lvl5pPr algn="ctr" defTabSz="609493" rtl="0" fontAlgn="base">
        <a:spcBef>
          <a:spcPct val="0"/>
        </a:spcBef>
        <a:spcAft>
          <a:spcPct val="0"/>
        </a:spcAft>
        <a:defRPr sz="5900">
          <a:solidFill>
            <a:schemeClr val="tx1"/>
          </a:solidFill>
          <a:latin typeface="Calibri" charset="0"/>
          <a:ea typeface="ＭＳ Ｐゴシック" charset="0"/>
          <a:cs typeface="ＭＳ Ｐゴシック" charset="0"/>
        </a:defRPr>
      </a:lvl5pPr>
      <a:lvl6pPr marL="609493" algn="ctr" defTabSz="609493" rtl="0" fontAlgn="base">
        <a:spcBef>
          <a:spcPct val="0"/>
        </a:spcBef>
        <a:spcAft>
          <a:spcPct val="0"/>
        </a:spcAft>
        <a:defRPr sz="5900">
          <a:solidFill>
            <a:schemeClr val="tx1"/>
          </a:solidFill>
          <a:latin typeface="Calibri" charset="0"/>
          <a:ea typeface="ＭＳ Ｐゴシック" charset="0"/>
          <a:cs typeface="ＭＳ Ｐゴシック" charset="0"/>
        </a:defRPr>
      </a:lvl6pPr>
      <a:lvl7pPr marL="1218987" algn="ctr" defTabSz="609493" rtl="0" fontAlgn="base">
        <a:spcBef>
          <a:spcPct val="0"/>
        </a:spcBef>
        <a:spcAft>
          <a:spcPct val="0"/>
        </a:spcAft>
        <a:defRPr sz="5900">
          <a:solidFill>
            <a:schemeClr val="tx1"/>
          </a:solidFill>
          <a:latin typeface="Calibri" charset="0"/>
          <a:ea typeface="ＭＳ Ｐゴシック" charset="0"/>
          <a:cs typeface="ＭＳ Ｐゴシック" charset="0"/>
        </a:defRPr>
      </a:lvl7pPr>
      <a:lvl8pPr marL="1828480" algn="ctr" defTabSz="609493" rtl="0" fontAlgn="base">
        <a:spcBef>
          <a:spcPct val="0"/>
        </a:spcBef>
        <a:spcAft>
          <a:spcPct val="0"/>
        </a:spcAft>
        <a:defRPr sz="5900">
          <a:solidFill>
            <a:schemeClr val="tx1"/>
          </a:solidFill>
          <a:latin typeface="Calibri" charset="0"/>
          <a:ea typeface="ＭＳ Ｐゴシック" charset="0"/>
          <a:cs typeface="ＭＳ Ｐゴシック" charset="0"/>
        </a:defRPr>
      </a:lvl8pPr>
      <a:lvl9pPr marL="2437973" algn="ctr" defTabSz="609493" rtl="0" fontAlgn="base">
        <a:spcBef>
          <a:spcPct val="0"/>
        </a:spcBef>
        <a:spcAft>
          <a:spcPct val="0"/>
        </a:spcAft>
        <a:defRPr sz="5900">
          <a:solidFill>
            <a:schemeClr val="tx1"/>
          </a:solidFill>
          <a:latin typeface="Calibri" charset="0"/>
          <a:ea typeface="ＭＳ Ｐゴシック" charset="0"/>
          <a:cs typeface="ＭＳ Ｐゴシック" charset="0"/>
        </a:defRPr>
      </a:lvl9pPr>
    </p:titleStyle>
    <p:bodyStyle>
      <a:lvl1pPr marL="457120" indent="-457120" algn="l" defTabSz="609493" rtl="0" fontAlgn="base">
        <a:spcBef>
          <a:spcPct val="20000"/>
        </a:spcBef>
        <a:spcAft>
          <a:spcPct val="0"/>
        </a:spcAft>
        <a:buFont typeface="Arial" charset="0"/>
        <a:buChar char="•"/>
        <a:defRPr sz="4300" kern="1200">
          <a:solidFill>
            <a:schemeClr val="tx1"/>
          </a:solidFill>
          <a:latin typeface="+mn-lt"/>
          <a:ea typeface="ＭＳ Ｐゴシック" charset="0"/>
          <a:cs typeface="ＭＳ Ｐゴシック" charset="0"/>
        </a:defRPr>
      </a:lvl1pPr>
      <a:lvl2pPr marL="990427" indent="-380933" algn="l" defTabSz="609493" rtl="0" fontAlgn="base">
        <a:spcBef>
          <a:spcPct val="20000"/>
        </a:spcBef>
        <a:spcAft>
          <a:spcPct val="0"/>
        </a:spcAft>
        <a:buFont typeface="Arial" charset="0"/>
        <a:buChar char="–"/>
        <a:defRPr sz="3700" kern="1200">
          <a:solidFill>
            <a:schemeClr val="tx1"/>
          </a:solidFill>
          <a:latin typeface="+mn-lt"/>
          <a:ea typeface="ＭＳ Ｐゴシック" charset="0"/>
          <a:cs typeface="+mn-cs"/>
        </a:defRPr>
      </a:lvl2pPr>
      <a:lvl3pPr marL="1523733" indent="-304747" algn="l" defTabSz="609493" rtl="0" fontAlgn="base">
        <a:spcBef>
          <a:spcPct val="20000"/>
        </a:spcBef>
        <a:spcAft>
          <a:spcPct val="0"/>
        </a:spcAft>
        <a:buFont typeface="Arial" charset="0"/>
        <a:buChar char="•"/>
        <a:defRPr sz="3200" kern="1200">
          <a:solidFill>
            <a:schemeClr val="tx1"/>
          </a:solidFill>
          <a:latin typeface="+mn-lt"/>
          <a:ea typeface="ＭＳ Ｐゴシック" charset="0"/>
          <a:cs typeface="+mn-cs"/>
        </a:defRPr>
      </a:lvl3pPr>
      <a:lvl4pPr marL="2133227" indent="-304747" algn="l" defTabSz="609493" rtl="0" fontAlgn="base">
        <a:spcBef>
          <a:spcPct val="20000"/>
        </a:spcBef>
        <a:spcAft>
          <a:spcPct val="0"/>
        </a:spcAft>
        <a:buFont typeface="Arial" charset="0"/>
        <a:buChar char="–"/>
        <a:defRPr sz="2700" kern="1200">
          <a:solidFill>
            <a:schemeClr val="tx1"/>
          </a:solidFill>
          <a:latin typeface="+mn-lt"/>
          <a:ea typeface="ＭＳ Ｐゴシック" charset="0"/>
          <a:cs typeface="+mn-cs"/>
        </a:defRPr>
      </a:lvl4pPr>
      <a:lvl5pPr marL="2742720" indent="-304747" algn="l" defTabSz="609493" rtl="0" fontAlgn="base">
        <a:spcBef>
          <a:spcPct val="20000"/>
        </a:spcBef>
        <a:spcAft>
          <a:spcPct val="0"/>
        </a:spcAft>
        <a:buFont typeface="Arial" charset="0"/>
        <a:buChar char="»"/>
        <a:defRPr sz="2700" kern="1200">
          <a:solidFill>
            <a:schemeClr val="tx1"/>
          </a:solidFill>
          <a:latin typeface="+mn-lt"/>
          <a:ea typeface="ＭＳ Ｐゴシック" charset="0"/>
          <a:cs typeface="+mn-cs"/>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09493" rtl="0" eaLnBrk="1" latinLnBrk="0" hangingPunct="1">
        <a:defRPr sz="2400" kern="1200">
          <a:solidFill>
            <a:schemeClr val="tx1"/>
          </a:solidFill>
          <a:latin typeface="+mn-lt"/>
          <a:ea typeface="+mn-ea"/>
          <a:cs typeface="+mn-cs"/>
        </a:defRPr>
      </a:lvl1pPr>
      <a:lvl2pPr marL="609493" algn="l" defTabSz="609493" rtl="0" eaLnBrk="1" latinLnBrk="0" hangingPunct="1">
        <a:defRPr sz="2400" kern="1200">
          <a:solidFill>
            <a:schemeClr val="tx1"/>
          </a:solidFill>
          <a:latin typeface="+mn-lt"/>
          <a:ea typeface="+mn-ea"/>
          <a:cs typeface="+mn-cs"/>
        </a:defRPr>
      </a:lvl2pPr>
      <a:lvl3pPr marL="1218987" algn="l" defTabSz="609493" rtl="0" eaLnBrk="1" latinLnBrk="0" hangingPunct="1">
        <a:defRPr sz="2400" kern="1200">
          <a:solidFill>
            <a:schemeClr val="tx1"/>
          </a:solidFill>
          <a:latin typeface="+mn-lt"/>
          <a:ea typeface="+mn-ea"/>
          <a:cs typeface="+mn-cs"/>
        </a:defRPr>
      </a:lvl3pPr>
      <a:lvl4pPr marL="1828480" algn="l" defTabSz="609493" rtl="0" eaLnBrk="1" latinLnBrk="0" hangingPunct="1">
        <a:defRPr sz="2400" kern="1200">
          <a:solidFill>
            <a:schemeClr val="tx1"/>
          </a:solidFill>
          <a:latin typeface="+mn-lt"/>
          <a:ea typeface="+mn-ea"/>
          <a:cs typeface="+mn-cs"/>
        </a:defRPr>
      </a:lvl4pPr>
      <a:lvl5pPr marL="2437973" algn="l" defTabSz="609493" rtl="0" eaLnBrk="1" latinLnBrk="0" hangingPunct="1">
        <a:defRPr sz="2400" kern="1200">
          <a:solidFill>
            <a:schemeClr val="tx1"/>
          </a:solidFill>
          <a:latin typeface="+mn-lt"/>
          <a:ea typeface="+mn-ea"/>
          <a:cs typeface="+mn-cs"/>
        </a:defRPr>
      </a:lvl5pPr>
      <a:lvl6pPr marL="3047467" algn="l" defTabSz="609493" rtl="0" eaLnBrk="1" latinLnBrk="0" hangingPunct="1">
        <a:defRPr sz="2400" kern="1200">
          <a:solidFill>
            <a:schemeClr val="tx1"/>
          </a:solidFill>
          <a:latin typeface="+mn-lt"/>
          <a:ea typeface="+mn-ea"/>
          <a:cs typeface="+mn-cs"/>
        </a:defRPr>
      </a:lvl6pPr>
      <a:lvl7pPr marL="3656960" algn="l" defTabSz="609493" rtl="0" eaLnBrk="1" latinLnBrk="0" hangingPunct="1">
        <a:defRPr sz="2400" kern="1200">
          <a:solidFill>
            <a:schemeClr val="tx1"/>
          </a:solidFill>
          <a:latin typeface="+mn-lt"/>
          <a:ea typeface="+mn-ea"/>
          <a:cs typeface="+mn-cs"/>
        </a:defRPr>
      </a:lvl7pPr>
      <a:lvl8pPr marL="4266453" algn="l" defTabSz="609493" rtl="0" eaLnBrk="1" latinLnBrk="0" hangingPunct="1">
        <a:defRPr sz="2400" kern="1200">
          <a:solidFill>
            <a:schemeClr val="tx1"/>
          </a:solidFill>
          <a:latin typeface="+mn-lt"/>
          <a:ea typeface="+mn-ea"/>
          <a:cs typeface="+mn-cs"/>
        </a:defRPr>
      </a:lvl8pPr>
      <a:lvl9pPr marL="4875947" algn="l" defTabSz="609493"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6.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6.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6.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4.jpeg"/><Relationship Id="rId7" Type="http://schemas.openxmlformats.org/officeDocument/2006/relationships/image" Target="../media/image19.png"/><Relationship Id="rId12" Type="http://schemas.openxmlformats.org/officeDocument/2006/relationships/image" Target="../media/image10.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jpe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26.png"/><Relationship Id="rId3" Type="http://schemas.openxmlformats.org/officeDocument/2006/relationships/image" Target="../media/image24.jpeg"/><Relationship Id="rId7" Type="http://schemas.openxmlformats.org/officeDocument/2006/relationships/image" Target="../media/image30.png"/><Relationship Id="rId12"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3.PNG"/><Relationship Id="rId5" Type="http://schemas.openxmlformats.org/officeDocument/2006/relationships/image" Target="../media/image28.png"/><Relationship Id="rId10" Type="http://schemas.openxmlformats.org/officeDocument/2006/relationships/image" Target="../media/image32.PNG"/><Relationship Id="rId4" Type="http://schemas.openxmlformats.org/officeDocument/2006/relationships/image" Target="../media/image27.png"/><Relationship Id="rId9"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5.jpeg"/><Relationship Id="rId7" Type="http://schemas.openxmlformats.org/officeDocument/2006/relationships/image" Target="../media/image40.png"/><Relationship Id="rId12"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3.png"/><Relationship Id="rId5" Type="http://schemas.openxmlformats.org/officeDocument/2006/relationships/image" Target="../media/image38.png"/><Relationship Id="rId10" Type="http://schemas.openxmlformats.org/officeDocument/2006/relationships/image" Target="../media/image42.png"/><Relationship Id="rId4" Type="http://schemas.openxmlformats.org/officeDocument/2006/relationships/image" Target="../media/image37.png"/><Relationship Id="rId9"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4.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5.png"/><Relationship Id="rId3" Type="http://schemas.openxmlformats.org/officeDocument/2006/relationships/image" Target="../media/image44.jpeg"/><Relationship Id="rId7" Type="http://schemas.openxmlformats.org/officeDocument/2006/relationships/image" Target="../media/image50.png"/><Relationship Id="rId12" Type="http://schemas.openxmlformats.org/officeDocument/2006/relationships/image" Target="../media/image5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53.png"/><Relationship Id="rId5" Type="http://schemas.openxmlformats.org/officeDocument/2006/relationships/image" Target="../media/image48.png"/><Relationship Id="rId15" Type="http://schemas.openxmlformats.org/officeDocument/2006/relationships/image" Target="../media/image46.png"/><Relationship Id="rId10" Type="http://schemas.openxmlformats.org/officeDocument/2006/relationships/image" Target="../media/image52.png"/><Relationship Id="rId4" Type="http://schemas.openxmlformats.org/officeDocument/2006/relationships/image" Target="../media/image47.png"/><Relationship Id="rId9" Type="http://schemas.openxmlformats.org/officeDocument/2006/relationships/image" Target="../media/image45.png"/><Relationship Id="rId14" Type="http://schemas.openxmlformats.org/officeDocument/2006/relationships/image" Target="../media/image56.png"/></Relationships>
</file>

<file path=ppt/slides/_rels/slide1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58.png"/></Relationships>
</file>

<file path=ppt/slides/_rels/slide1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58.png"/><Relationship Id="rId4" Type="http://schemas.openxmlformats.org/officeDocument/2006/relationships/image" Target="../media/image59.png"/></Relationships>
</file>

<file path=ppt/slides/_rels/slide1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0.jpeg"/><Relationship Id="rId7" Type="http://schemas.openxmlformats.org/officeDocument/2006/relationships/image" Target="../media/image65.png"/><Relationship Id="rId12" Type="http://schemas.openxmlformats.org/officeDocument/2006/relationships/image" Target="../media/image6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7.png"/><Relationship Id="rId5" Type="http://schemas.openxmlformats.org/officeDocument/2006/relationships/image" Target="../media/image63.png"/><Relationship Id="rId10" Type="http://schemas.openxmlformats.org/officeDocument/2006/relationships/image" Target="../media/image46.png"/><Relationship Id="rId4" Type="http://schemas.openxmlformats.org/officeDocument/2006/relationships/image" Target="../media/image62.png"/><Relationship Id="rId9" Type="http://schemas.openxmlformats.org/officeDocument/2006/relationships/image" Target="../media/image61.png"/></Relationships>
</file>

<file path=ppt/slides/_rels/slide1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70.png"/></Relationships>
</file>

<file path=ppt/slides/_rels/slide2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69.jpeg"/><Relationship Id="rId7" Type="http://schemas.openxmlformats.org/officeDocument/2006/relationships/image" Target="../media/image7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e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4.jpeg"/><Relationship Id="rId7" Type="http://schemas.openxmlformats.org/officeDocument/2006/relationships/image" Target="../media/image7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78.png"/><Relationship Id="rId11" Type="http://schemas.openxmlformats.org/officeDocument/2006/relationships/image" Target="../media/image46.png"/><Relationship Id="rId5" Type="http://schemas.openxmlformats.org/officeDocument/2006/relationships/image" Target="../media/image77.png"/><Relationship Id="rId10" Type="http://schemas.openxmlformats.org/officeDocument/2006/relationships/image" Target="../media/image81.png"/><Relationship Id="rId4" Type="http://schemas.openxmlformats.org/officeDocument/2006/relationships/image" Target="../media/image76.png"/><Relationship Id="rId9" Type="http://schemas.openxmlformats.org/officeDocument/2006/relationships/image" Target="../media/image80.PNG"/></Relationships>
</file>

<file path=ppt/slides/_rels/slide2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86.png"/></Relationships>
</file>

<file path=ppt/slides/_rels/slide2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46.png"/><Relationship Id="rId4" Type="http://schemas.openxmlformats.org/officeDocument/2006/relationships/image" Target="../media/image87.png"/></Relationships>
</file>

<file path=ppt/slides/_rels/slide29.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8.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46.png"/><Relationship Id="rId4" Type="http://schemas.openxmlformats.org/officeDocument/2006/relationships/image" Target="../media/image87.png"/></Relationships>
</file>

<file path=ppt/slides/_rels/slide3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82.jpeg"/><Relationship Id="rId7"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89.png"/><Relationship Id="rId11" Type="http://schemas.openxmlformats.org/officeDocument/2006/relationships/image" Target="../media/image23.png"/><Relationship Id="rId5" Type="http://schemas.openxmlformats.org/officeDocument/2006/relationships/image" Target="../media/image18.png"/><Relationship Id="rId10" Type="http://schemas.openxmlformats.org/officeDocument/2006/relationships/image" Target="../media/image91.png"/><Relationship Id="rId4" Type="http://schemas.openxmlformats.org/officeDocument/2006/relationships/image" Target="../media/image17.png"/><Relationship Id="rId9" Type="http://schemas.openxmlformats.org/officeDocument/2006/relationships/image" Target="../media/image90.png"/></Relationships>
</file>

<file path=ppt/slides/_rels/slide31.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3.jpeg"/><Relationship Id="rId7" Type="http://schemas.openxmlformats.org/officeDocument/2006/relationships/image" Target="../media/image97.png"/><Relationship Id="rId12" Type="http://schemas.openxmlformats.org/officeDocument/2006/relationships/image" Target="../media/image102.png"/><Relationship Id="rId2"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image" Target="../media/image96.png"/><Relationship Id="rId11" Type="http://schemas.openxmlformats.org/officeDocument/2006/relationships/image" Target="../media/image101.png"/><Relationship Id="rId5" Type="http://schemas.openxmlformats.org/officeDocument/2006/relationships/image" Target="../media/image95.jpeg"/><Relationship Id="rId10" Type="http://schemas.openxmlformats.org/officeDocument/2006/relationships/image" Target="../media/image100.png"/><Relationship Id="rId4" Type="http://schemas.openxmlformats.org/officeDocument/2006/relationships/image" Target="../media/image94.jpeg"/><Relationship Id="rId9" Type="http://schemas.openxmlformats.org/officeDocument/2006/relationships/image" Target="../media/image9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Fusion_Main-Campaign_Art_v2.jp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0" y="1"/>
            <a:ext cx="12188825" cy="5301436"/>
          </a:xfrm>
          <a:prstGeom prst="rect">
            <a:avLst/>
          </a:prstGeom>
          <a:ln>
            <a:solidFill>
              <a:schemeClr val="bg1"/>
            </a:solidFill>
          </a:ln>
        </p:spPr>
      </p:pic>
      <p:pic>
        <p:nvPicPr>
          <p:cNvPr id="12" name="Picture 1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90619" y="3125630"/>
            <a:ext cx="8702872" cy="3563735"/>
          </a:xfrm>
          <a:prstGeom prst="rect">
            <a:avLst/>
          </a:prstGeom>
        </p:spPr>
      </p:pic>
      <p:pic>
        <p:nvPicPr>
          <p:cNvPr id="13" name="Picture 12" descr="crestron-fusion-cloud_logo_cover.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556586" y="5604066"/>
            <a:ext cx="2537826" cy="966014"/>
          </a:xfrm>
          <a:prstGeom prst="rect">
            <a:avLst/>
          </a:prstGeom>
        </p:spPr>
      </p:pic>
      <p:sp>
        <p:nvSpPr>
          <p:cNvPr id="8" name="Content Placeholder 10"/>
          <p:cNvSpPr txBox="1">
            <a:spLocks/>
          </p:cNvSpPr>
          <p:nvPr/>
        </p:nvSpPr>
        <p:spPr bwMode="auto">
          <a:xfrm>
            <a:off x="5882640" y="6152196"/>
            <a:ext cx="5894920" cy="537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0" tIns="0" rIns="0" bIns="0" numCol="1" anchor="ctr" anchorCtr="0" compatLnSpc="1">
            <a:prstTxWarp prst="textNoShape">
              <a:avLst/>
            </a:prstTxWarp>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gn="r">
              <a:spcBef>
                <a:spcPts val="0"/>
              </a:spcBef>
              <a:spcAft>
                <a:spcPts val="0"/>
              </a:spcAft>
              <a:buFont typeface="Lucida Grande" charset="0"/>
              <a:buNone/>
            </a:pPr>
            <a:r>
              <a:rPr lang="en-US" sz="2000" b="1" smtClean="0">
                <a:solidFill>
                  <a:schemeClr val="tx1"/>
                </a:solidFill>
              </a:rPr>
              <a:t>Technology </a:t>
            </a:r>
            <a:r>
              <a:rPr lang="en-US" sz="2000" b="1" dirty="0" smtClean="0">
                <a:solidFill>
                  <a:schemeClr val="tx1"/>
                </a:solidFill>
              </a:rPr>
              <a:t>that Works </a:t>
            </a:r>
            <a:r>
              <a:rPr lang="en-US" sz="2000" dirty="0" smtClean="0">
                <a:solidFill>
                  <a:schemeClr val="tx1"/>
                </a:solidFill>
              </a:rPr>
              <a:t>the Way You Work</a:t>
            </a:r>
            <a:endParaRPr lang="en-US" sz="20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usion_Main-Campaign_Art_v2.jp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0" y="1"/>
            <a:ext cx="12188825" cy="5301436"/>
          </a:xfrm>
          <a:prstGeom prst="rect">
            <a:avLst/>
          </a:prstGeom>
        </p:spPr>
      </p:pic>
      <p:sp>
        <p:nvSpPr>
          <p:cNvPr id="14" name="Rectangle 13"/>
          <p:cNvSpPr/>
          <p:nvPr/>
        </p:nvSpPr>
        <p:spPr>
          <a:xfrm>
            <a:off x="0" y="0"/>
            <a:ext cx="12188825" cy="6858000"/>
          </a:xfrm>
          <a:prstGeom prst="rect">
            <a:avLst/>
          </a:prstGeom>
          <a:solidFill>
            <a:srgbClr val="FFFFFF">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lang="en-US" dirty="0"/>
          </a:p>
        </p:txBody>
      </p:sp>
      <p:sp>
        <p:nvSpPr>
          <p:cNvPr id="3" name="Content Placeholder 2"/>
          <p:cNvSpPr>
            <a:spLocks noGrp="1"/>
          </p:cNvSpPr>
          <p:nvPr>
            <p:ph idx="1"/>
          </p:nvPr>
        </p:nvSpPr>
        <p:spPr>
          <a:xfrm>
            <a:off x="1923516" y="2055035"/>
            <a:ext cx="8496088" cy="1613853"/>
          </a:xfrm>
          <a:solidFill>
            <a:srgbClr val="FFFFFF">
              <a:alpha val="80000"/>
            </a:srgbClr>
          </a:solidFill>
        </p:spPr>
        <p:txBody>
          <a:bodyPr lIns="274320" tIns="228600" rIns="274320" bIns="228600" anchor="t" anchorCtr="0"/>
          <a:lstStyle/>
          <a:p>
            <a:pPr marL="0" indent="0">
              <a:lnSpc>
                <a:spcPct val="140000"/>
              </a:lnSpc>
              <a:buNone/>
            </a:pPr>
            <a:r>
              <a:rPr lang="en-US" sz="2000" b="1" dirty="0">
                <a:solidFill>
                  <a:schemeClr val="tx1"/>
                </a:solidFill>
              </a:rPr>
              <a:t>Crestron Fusion</a:t>
            </a:r>
            <a:r>
              <a:rPr lang="en-US" sz="2000" b="1" baseline="30000" dirty="0">
                <a:solidFill>
                  <a:schemeClr val="tx1"/>
                </a:solidFill>
              </a:rPr>
              <a:t>®</a:t>
            </a:r>
            <a:r>
              <a:rPr lang="en-US" sz="2000" b="1" dirty="0">
                <a:solidFill>
                  <a:schemeClr val="tx1"/>
                </a:solidFill>
              </a:rPr>
              <a:t> Cloud </a:t>
            </a:r>
            <a:r>
              <a:rPr lang="en-US" sz="2000" dirty="0">
                <a:solidFill>
                  <a:schemeClr val="tx1"/>
                </a:solidFill>
              </a:rPr>
              <a:t>provides the information you need </a:t>
            </a:r>
            <a:r>
              <a:rPr lang="en-US" sz="2000" dirty="0" smtClean="0">
                <a:solidFill>
                  <a:schemeClr val="tx1"/>
                </a:solidFill>
              </a:rPr>
              <a:t>to </a:t>
            </a:r>
            <a:br>
              <a:rPr lang="en-US" sz="2000" dirty="0" smtClean="0">
                <a:solidFill>
                  <a:schemeClr val="tx1"/>
                </a:solidFill>
              </a:rPr>
            </a:br>
            <a:r>
              <a:rPr lang="en-US" sz="2000" dirty="0" smtClean="0">
                <a:solidFill>
                  <a:schemeClr val="tx1"/>
                </a:solidFill>
              </a:rPr>
              <a:t>optimize </a:t>
            </a:r>
            <a:r>
              <a:rPr lang="en-US" sz="2000" dirty="0">
                <a:solidFill>
                  <a:schemeClr val="tx1"/>
                </a:solidFill>
              </a:rPr>
              <a:t>your biggest investments: </a:t>
            </a:r>
            <a:r>
              <a:rPr lang="en-US" sz="2000" b="1" dirty="0">
                <a:solidFill>
                  <a:srgbClr val="0099D8"/>
                </a:solidFill>
              </a:rPr>
              <a:t>people</a:t>
            </a:r>
            <a:r>
              <a:rPr lang="en-US" sz="2000" dirty="0"/>
              <a:t>, </a:t>
            </a:r>
            <a:r>
              <a:rPr lang="en-US" sz="2000" b="1" dirty="0">
                <a:solidFill>
                  <a:srgbClr val="0099D8"/>
                </a:solidFill>
              </a:rPr>
              <a:t>spaces</a:t>
            </a:r>
            <a:r>
              <a:rPr lang="en-US" sz="2000" dirty="0"/>
              <a:t>, and </a:t>
            </a:r>
            <a:r>
              <a:rPr lang="en-US" sz="2000" b="1" dirty="0">
                <a:solidFill>
                  <a:srgbClr val="0099D8"/>
                </a:solidFill>
              </a:rPr>
              <a:t>technology</a:t>
            </a:r>
            <a:r>
              <a:rPr lang="en-US" sz="2000" dirty="0"/>
              <a:t>.</a:t>
            </a:r>
          </a:p>
        </p:txBody>
      </p:sp>
      <p:sp>
        <p:nvSpPr>
          <p:cNvPr id="13" name="Rectangle 12"/>
          <p:cNvSpPr/>
          <p:nvPr/>
        </p:nvSpPr>
        <p:spPr>
          <a:xfrm>
            <a:off x="1923516" y="2030583"/>
            <a:ext cx="8496088"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90619" y="3125630"/>
            <a:ext cx="8702872" cy="3563735"/>
          </a:xfrm>
          <a:prstGeom prst="rect">
            <a:avLst/>
          </a:prstGeom>
        </p:spPr>
      </p:pic>
      <p:pic>
        <p:nvPicPr>
          <p:cNvPr id="9" name="Picture 8" descr="crestron-fusion-cloud_logo_cover.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556586" y="5604066"/>
            <a:ext cx="2537826" cy="966014"/>
          </a:xfrm>
          <a:prstGeom prst="rect">
            <a:avLst/>
          </a:prstGeom>
        </p:spPr>
      </p:pic>
      <p:sp>
        <p:nvSpPr>
          <p:cNvPr id="10" name="Content Placeholder 10"/>
          <p:cNvSpPr txBox="1">
            <a:spLocks/>
          </p:cNvSpPr>
          <p:nvPr/>
        </p:nvSpPr>
        <p:spPr bwMode="auto">
          <a:xfrm>
            <a:off x="5882640" y="6152196"/>
            <a:ext cx="5894920" cy="537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0" tIns="0" rIns="0" bIns="0" numCol="1" anchor="ctr" anchorCtr="0" compatLnSpc="1">
            <a:prstTxWarp prst="textNoShape">
              <a:avLst/>
            </a:prstTxWarp>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gn="r">
              <a:spcBef>
                <a:spcPts val="0"/>
              </a:spcBef>
              <a:spcAft>
                <a:spcPts val="0"/>
              </a:spcAft>
              <a:buFont typeface="Lucida Grande" charset="0"/>
              <a:buNone/>
            </a:pPr>
            <a:r>
              <a:rPr lang="en-US" sz="2000" b="1" smtClean="0">
                <a:solidFill>
                  <a:schemeClr val="tx1"/>
                </a:solidFill>
              </a:rPr>
              <a:t>Technology </a:t>
            </a:r>
            <a:r>
              <a:rPr lang="en-US" sz="2000" b="1" dirty="0" smtClean="0">
                <a:solidFill>
                  <a:schemeClr val="tx1"/>
                </a:solidFill>
              </a:rPr>
              <a:t>that Works </a:t>
            </a:r>
            <a:r>
              <a:rPr lang="en-US" sz="2000" dirty="0" smtClean="0">
                <a:solidFill>
                  <a:schemeClr val="tx1"/>
                </a:solidFill>
              </a:rPr>
              <a:t>the Way You Work</a:t>
            </a:r>
            <a:endParaRPr lang="en-US" sz="20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520896"/>
            <a:ext cx="12188825"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2"/>
              </a:solidFill>
            </a:endParaRPr>
          </a:p>
        </p:txBody>
      </p:sp>
      <p:grpSp>
        <p:nvGrpSpPr>
          <p:cNvPr id="8" name="Group 7"/>
          <p:cNvGrpSpPr/>
          <p:nvPr/>
        </p:nvGrpSpPr>
        <p:grpSpPr>
          <a:xfrm>
            <a:off x="-778362" y="566615"/>
            <a:ext cx="12967187" cy="3204308"/>
            <a:chOff x="72422" y="675582"/>
            <a:chExt cx="10714974" cy="2647766"/>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55977" y="675582"/>
              <a:ext cx="3971649" cy="264776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2422" y="675583"/>
              <a:ext cx="3972035" cy="264776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381082" y="675582"/>
              <a:ext cx="3406314" cy="2647765"/>
            </a:xfrm>
            <a:prstGeom prst="rect">
              <a:avLst/>
            </a:prstGeom>
          </p:spPr>
        </p:pic>
      </p:grpSp>
      <p:sp>
        <p:nvSpPr>
          <p:cNvPr id="9" name="Rectangle 8"/>
          <p:cNvSpPr/>
          <p:nvPr/>
        </p:nvSpPr>
        <p:spPr>
          <a:xfrm>
            <a:off x="0" y="520896"/>
            <a:ext cx="4028567" cy="457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78362" y="566616"/>
            <a:ext cx="4806929" cy="3204306"/>
          </a:xfrm>
          <a:prstGeom prst="rect">
            <a:avLst/>
          </a:prstGeom>
        </p:spPr>
      </p:pic>
      <p:sp>
        <p:nvSpPr>
          <p:cNvPr id="11" name="Content Placeholder 2"/>
          <p:cNvSpPr txBox="1">
            <a:spLocks/>
          </p:cNvSpPr>
          <p:nvPr/>
        </p:nvSpPr>
        <p:spPr>
          <a:xfrm>
            <a:off x="1" y="3770923"/>
            <a:ext cx="8548050" cy="3087078"/>
          </a:xfrm>
          <a:prstGeom prst="rect">
            <a:avLst/>
          </a:prstGeom>
          <a:solidFill>
            <a:srgbClr val="FFFFFF">
              <a:alpha val="80000"/>
            </a:srgbClr>
          </a:solidFill>
        </p:spPr>
        <p:txBody>
          <a:bodyPr lIns="548640" tIns="228600" rIns="274320" bIns="228600" anchor="t"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40000"/>
              </a:lnSpc>
              <a:buNone/>
            </a:pPr>
            <a:r>
              <a:rPr lang="en-US" sz="2000" b="1" dirty="0"/>
              <a:t>By helping employees locate workspaces, and easily connect to the people and tools they need, </a:t>
            </a:r>
            <a:r>
              <a:rPr lang="en-US" sz="2000" dirty="0"/>
              <a:t>Crestron Fusion Cloud reduces the wasted time and frustration they experience throughout their day.</a:t>
            </a:r>
          </a:p>
        </p:txBody>
      </p:sp>
      <p:sp>
        <p:nvSpPr>
          <p:cNvPr id="12" name="Content Placeholder 2"/>
          <p:cNvSpPr txBox="1">
            <a:spLocks/>
          </p:cNvSpPr>
          <p:nvPr/>
        </p:nvSpPr>
        <p:spPr>
          <a:xfrm>
            <a:off x="-1" y="1"/>
            <a:ext cx="4028568" cy="520895"/>
          </a:xfrm>
          <a:prstGeom prst="rect">
            <a:avLst/>
          </a:prstGeom>
          <a:solidFill>
            <a:srgbClr val="FFFFFF">
              <a:alpha val="90000"/>
            </a:srgbClr>
          </a:solidFill>
        </p:spPr>
        <p:txBody>
          <a:bodyPr lIns="0" tIns="0" rIns="0" bIns="0" anchor="ctr" anchorCtr="1"/>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000" b="1" dirty="0" smtClean="0">
                <a:solidFill>
                  <a:schemeClr val="accent1"/>
                </a:solidFill>
              </a:rPr>
              <a:t>People</a:t>
            </a:r>
          </a:p>
        </p:txBody>
      </p:sp>
      <p:pic>
        <p:nvPicPr>
          <p:cNvPr id="14" name="Picture 13" descr="crestron-fusion-cloud_logo_cover.png"/>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467176" y="5679682"/>
            <a:ext cx="2310384" cy="879439"/>
          </a:xfrm>
          <a:prstGeom prst="rect">
            <a:avLst/>
          </a:prstGeom>
        </p:spPr>
      </p:pic>
    </p:spTree>
    <p:extLst>
      <p:ext uri="{BB962C8B-B14F-4D97-AF65-F5344CB8AC3E}">
        <p14:creationId xmlns:p14="http://schemas.microsoft.com/office/powerpoint/2010/main" val="246801878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
                                        <p:tgtEl>
                                          <p:spTgt spid="10"/>
                                        </p:tgtEl>
                                      </p:cBhvr>
                                    </p:animEffect>
                                  </p:childTnLst>
                                </p:cTn>
                              </p:par>
                            </p:childTnLst>
                          </p:cTn>
                        </p:par>
                        <p:par>
                          <p:cTn id="8" fill="hold">
                            <p:stCondLst>
                              <p:cond delay="700"/>
                            </p:stCondLst>
                            <p:childTnLst>
                              <p:par>
                                <p:cTn id="9" presetID="1"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700"/>
                            </p:stCondLst>
                            <p:childTnLst>
                              <p:par>
                                <p:cTn id="12" presetID="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par>
                          <p:cTn id="14" fill="hold">
                            <p:stCondLst>
                              <p:cond delay="700"/>
                            </p:stCondLst>
                            <p:childTnLst>
                              <p:par>
                                <p:cTn id="15" presetID="1"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4028567" y="520896"/>
            <a:ext cx="4037960" cy="457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Content Placeholder 2"/>
          <p:cNvSpPr txBox="1">
            <a:spLocks/>
          </p:cNvSpPr>
          <p:nvPr/>
        </p:nvSpPr>
        <p:spPr>
          <a:xfrm>
            <a:off x="0" y="3770923"/>
            <a:ext cx="7564889" cy="3087077"/>
          </a:xfrm>
          <a:prstGeom prst="rect">
            <a:avLst/>
          </a:prstGeom>
          <a:solidFill>
            <a:srgbClr val="FFFFFF">
              <a:alpha val="80000"/>
            </a:srgbClr>
          </a:solidFill>
        </p:spPr>
        <p:txBody>
          <a:bodyPr lIns="548640" tIns="228600" rIns="274320" bIns="228600" anchor="t"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40000"/>
              </a:lnSpc>
              <a:buNone/>
            </a:pPr>
            <a:r>
              <a:rPr lang="en-US" sz="2000" b="1" dirty="0"/>
              <a:t>Crestron Fusion Cloud helps real estate and facilities managers </a:t>
            </a:r>
            <a:r>
              <a:rPr lang="en-US" sz="2000" dirty="0" smtClean="0"/>
              <a:t>maximize </a:t>
            </a:r>
            <a:r>
              <a:rPr lang="en-US" sz="2000" dirty="0"/>
              <a:t>room usage, and make data-driven decisions about workspace </a:t>
            </a:r>
            <a:r>
              <a:rPr lang="en-US" sz="2000" dirty="0" smtClean="0"/>
              <a:t>utilization </a:t>
            </a:r>
            <a:r>
              <a:rPr lang="en-US" sz="2000" dirty="0"/>
              <a:t>and energy consumption.</a:t>
            </a:r>
          </a:p>
        </p:txBody>
      </p:sp>
      <p:sp>
        <p:nvSpPr>
          <p:cNvPr id="10" name="Content Placeholder 2"/>
          <p:cNvSpPr txBox="1">
            <a:spLocks/>
          </p:cNvSpPr>
          <p:nvPr/>
        </p:nvSpPr>
        <p:spPr>
          <a:xfrm>
            <a:off x="4028567" y="1"/>
            <a:ext cx="4037960" cy="520895"/>
          </a:xfrm>
          <a:prstGeom prst="rect">
            <a:avLst/>
          </a:prstGeom>
          <a:solidFill>
            <a:srgbClr val="FFFFFF">
              <a:alpha val="90000"/>
            </a:srgbClr>
          </a:solidFill>
        </p:spPr>
        <p:txBody>
          <a:bodyPr lIns="0" tIns="0" rIns="0" bIns="0" anchor="ctr" anchorCtr="1"/>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000" b="1" dirty="0" smtClean="0">
                <a:solidFill>
                  <a:srgbClr val="0099D8"/>
                </a:solidFill>
              </a:rPr>
              <a:t>Spaces</a:t>
            </a:r>
          </a:p>
        </p:txBody>
      </p:sp>
      <p:sp>
        <p:nvSpPr>
          <p:cNvPr id="11" name="Rectangle 10"/>
          <p:cNvSpPr/>
          <p:nvPr/>
        </p:nvSpPr>
        <p:spPr>
          <a:xfrm>
            <a:off x="8066527" y="520896"/>
            <a:ext cx="4122298" cy="4572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2"/>
              </a:solidFill>
            </a:endParaRPr>
          </a:p>
        </p:txBody>
      </p:sp>
      <p:sp>
        <p:nvSpPr>
          <p:cNvPr id="12" name="Rectangle 11"/>
          <p:cNvSpPr/>
          <p:nvPr/>
        </p:nvSpPr>
        <p:spPr>
          <a:xfrm>
            <a:off x="1020" y="520896"/>
            <a:ext cx="4027547" cy="4572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2"/>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37413" y="566615"/>
            <a:ext cx="4806460" cy="3204307"/>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362" y="566616"/>
            <a:ext cx="4806929" cy="3204307"/>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066527" y="566615"/>
            <a:ext cx="4122298" cy="3204307"/>
          </a:xfrm>
          <a:prstGeom prst="rect">
            <a:avLst/>
          </a:prstGeom>
        </p:spPr>
      </p:pic>
      <p:pic>
        <p:nvPicPr>
          <p:cNvPr id="17" name="Picture 16" descr="crestron-fusion-cloud_logo_cover.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467176" y="5679682"/>
            <a:ext cx="2310384" cy="879439"/>
          </a:xfrm>
          <a:prstGeom prst="rect">
            <a:avLst/>
          </a:prstGeom>
        </p:spPr>
      </p:pic>
    </p:spTree>
    <p:extLst>
      <p:ext uri="{BB962C8B-B14F-4D97-AF65-F5344CB8AC3E}">
        <p14:creationId xmlns:p14="http://schemas.microsoft.com/office/powerpoint/2010/main" val="17992379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066526" y="520896"/>
            <a:ext cx="412229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Content Placeholder 2"/>
          <p:cNvSpPr txBox="1">
            <a:spLocks/>
          </p:cNvSpPr>
          <p:nvPr/>
        </p:nvSpPr>
        <p:spPr>
          <a:xfrm>
            <a:off x="0" y="3770923"/>
            <a:ext cx="7727771" cy="3087077"/>
          </a:xfrm>
          <a:prstGeom prst="rect">
            <a:avLst/>
          </a:prstGeom>
          <a:solidFill>
            <a:srgbClr val="FFFFFF">
              <a:alpha val="80000"/>
            </a:srgbClr>
          </a:solidFill>
        </p:spPr>
        <p:txBody>
          <a:bodyPr lIns="548640" tIns="228600" rIns="274320" bIns="228600" anchor="t"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40000"/>
              </a:lnSpc>
              <a:buNone/>
            </a:pPr>
            <a:r>
              <a:rPr lang="en-US" sz="2000" b="1" dirty="0"/>
              <a:t>Crestron Fusion Cloud enables </a:t>
            </a:r>
            <a:r>
              <a:rPr lang="en-US" sz="2000" b="1" dirty="0" smtClean="0"/>
              <a:t>IT managers </a:t>
            </a:r>
            <a:r>
              <a:rPr lang="en-US" sz="2000" dirty="0"/>
              <a:t>to provide </a:t>
            </a:r>
            <a:r>
              <a:rPr lang="en-US" sz="2000" dirty="0" smtClean="0"/>
              <a:t/>
            </a:r>
            <a:br>
              <a:rPr lang="en-US" sz="2000" dirty="0" smtClean="0"/>
            </a:br>
            <a:r>
              <a:rPr lang="en-US" sz="2000" dirty="0" smtClean="0"/>
              <a:t>real</a:t>
            </a:r>
            <a:r>
              <a:rPr lang="en-US" sz="2000" dirty="0"/>
              <a:t>-time remote support and to gather data on </a:t>
            </a:r>
            <a:r>
              <a:rPr lang="en-US" sz="2000" dirty="0" smtClean="0"/>
              <a:t/>
            </a:r>
            <a:br>
              <a:rPr lang="en-US" sz="2000" dirty="0" smtClean="0"/>
            </a:br>
            <a:r>
              <a:rPr lang="en-US" sz="2000" dirty="0" smtClean="0"/>
              <a:t>the </a:t>
            </a:r>
            <a:r>
              <a:rPr lang="en-US" sz="2000" dirty="0"/>
              <a:t>technology people are using to </a:t>
            </a:r>
            <a:r>
              <a:rPr lang="en-US" sz="2000" dirty="0" smtClean="0"/>
              <a:t>maximize </a:t>
            </a:r>
            <a:r>
              <a:rPr lang="en-US" sz="2000" dirty="0"/>
              <a:t>uptime</a:t>
            </a:r>
            <a:r>
              <a:rPr lang="en-US" sz="2000" dirty="0" smtClean="0"/>
              <a:t>.</a:t>
            </a:r>
            <a:endParaRPr lang="en-US" sz="2000" dirty="0"/>
          </a:p>
        </p:txBody>
      </p:sp>
      <p:sp>
        <p:nvSpPr>
          <p:cNvPr id="12" name="Content Placeholder 2"/>
          <p:cNvSpPr txBox="1">
            <a:spLocks/>
          </p:cNvSpPr>
          <p:nvPr/>
        </p:nvSpPr>
        <p:spPr>
          <a:xfrm>
            <a:off x="8066526" y="1"/>
            <a:ext cx="4122299" cy="520895"/>
          </a:xfrm>
          <a:prstGeom prst="rect">
            <a:avLst/>
          </a:prstGeom>
          <a:solidFill>
            <a:srgbClr val="FFFFFF">
              <a:alpha val="90000"/>
            </a:srgbClr>
          </a:solidFill>
        </p:spPr>
        <p:txBody>
          <a:bodyPr lIns="0" tIns="0" rIns="0" bIns="0" anchor="ctr" anchorCtr="1"/>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000" b="1" dirty="0" smtClean="0">
                <a:solidFill>
                  <a:srgbClr val="0099D8"/>
                </a:solidFill>
              </a:rPr>
              <a:t>Technology</a:t>
            </a:r>
          </a:p>
        </p:txBody>
      </p:sp>
      <p:sp>
        <p:nvSpPr>
          <p:cNvPr id="13" name="Rectangle 12"/>
          <p:cNvSpPr/>
          <p:nvPr/>
        </p:nvSpPr>
        <p:spPr>
          <a:xfrm>
            <a:off x="1" y="520896"/>
            <a:ext cx="8066526" cy="4572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accent2"/>
              </a:solidFill>
            </a:endParaRPr>
          </a:p>
        </p:txBody>
      </p:sp>
      <p:pic>
        <p:nvPicPr>
          <p:cNvPr id="10" name="Picture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37412" y="566615"/>
            <a:ext cx="4806462" cy="3204307"/>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362" y="566616"/>
            <a:ext cx="4806929" cy="3204307"/>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066527" y="566615"/>
            <a:ext cx="4122297" cy="3204307"/>
          </a:xfrm>
          <a:prstGeom prst="rect">
            <a:avLst/>
          </a:prstGeom>
        </p:spPr>
      </p:pic>
      <p:pic>
        <p:nvPicPr>
          <p:cNvPr id="16" name="Picture 15" descr="crestron-fusion-cloud_logo_cover.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467176" y="5679682"/>
            <a:ext cx="2310384" cy="879439"/>
          </a:xfrm>
          <a:prstGeom prst="rect">
            <a:avLst/>
          </a:prstGeom>
        </p:spPr>
      </p:pic>
    </p:spTree>
    <p:extLst>
      <p:ext uri="{BB962C8B-B14F-4D97-AF65-F5344CB8AC3E}">
        <p14:creationId xmlns:p14="http://schemas.microsoft.com/office/powerpoint/2010/main" val="193899290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520896"/>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Content Placeholder 2"/>
          <p:cNvSpPr txBox="1">
            <a:spLocks/>
          </p:cNvSpPr>
          <p:nvPr/>
        </p:nvSpPr>
        <p:spPr bwMode="auto">
          <a:xfrm>
            <a:off x="0" y="3770922"/>
            <a:ext cx="12188824" cy="308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48640" tIns="228600" rIns="274320" bIns="228600" numCol="1" anchor="t" anchorCtr="0" compatLnSpc="1">
            <a:prstTxWarp prst="textNoShape">
              <a:avLst/>
            </a:prstTxWarp>
            <a:normAutofit lnSpcReduction="10000"/>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buNone/>
            </a:pPr>
            <a:r>
              <a:rPr lang="en-US" sz="7200" b="1" dirty="0" smtClean="0">
                <a:solidFill>
                  <a:schemeClr val="tx1"/>
                </a:solidFill>
              </a:rPr>
              <a:t>$37B</a:t>
            </a:r>
            <a:r>
              <a:rPr lang="en-US" sz="7200" dirty="0" smtClean="0">
                <a:solidFill>
                  <a:schemeClr val="tx1"/>
                </a:solidFill>
              </a:rPr>
              <a:t> </a:t>
            </a:r>
            <a:r>
              <a:rPr lang="en-US" sz="9600" dirty="0" smtClean="0">
                <a:solidFill>
                  <a:schemeClr val="tx1"/>
                </a:solidFill>
              </a:rPr>
              <a:t/>
            </a:r>
            <a:br>
              <a:rPr lang="en-US" sz="9600" dirty="0" smtClean="0">
                <a:solidFill>
                  <a:schemeClr val="tx1"/>
                </a:solidFill>
              </a:rPr>
            </a:br>
            <a:r>
              <a:rPr lang="en-US" sz="3600" dirty="0" smtClean="0">
                <a:solidFill>
                  <a:schemeClr val="tx1"/>
                </a:solidFill>
              </a:rPr>
              <a:t>Lost annually to </a:t>
            </a:r>
            <a:r>
              <a:rPr lang="en-US" sz="3600" b="1" dirty="0" smtClean="0">
                <a:solidFill>
                  <a:schemeClr val="tx1"/>
                </a:solidFill>
              </a:rPr>
              <a:t>poor meetings</a:t>
            </a:r>
          </a:p>
          <a:p>
            <a:pPr marL="0" indent="0">
              <a:buNone/>
            </a:pPr>
            <a:endParaRPr lang="en-US" sz="3600" b="1" dirty="0">
              <a:solidFill>
                <a:schemeClr val="tx1"/>
              </a:solidFill>
            </a:endParaRPr>
          </a:p>
          <a:p>
            <a:pPr marL="0" indent="0">
              <a:buNone/>
            </a:pPr>
            <a:r>
              <a:rPr lang="en-US" sz="1100" dirty="0" smtClean="0">
                <a:solidFill>
                  <a:schemeClr val="accent2">
                    <a:lumMod val="75000"/>
                  </a:schemeClr>
                </a:solidFill>
              </a:rPr>
              <a:t>U.S. Bureau of Labor Statistics</a:t>
            </a:r>
            <a:endParaRPr lang="en-US" sz="1100" dirty="0">
              <a:solidFill>
                <a:schemeClr val="accent2">
                  <a:lumMod val="75000"/>
                </a:schemeClr>
              </a:solidFill>
            </a:endParaRPr>
          </a:p>
        </p:txBody>
      </p:sp>
      <p:pic>
        <p:nvPicPr>
          <p:cNvPr id="11" name="Picture 1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37413" y="566615"/>
            <a:ext cx="4806460" cy="3204307"/>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362" y="566616"/>
            <a:ext cx="4806929" cy="3204306"/>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066527" y="566615"/>
            <a:ext cx="4122297" cy="3204307"/>
          </a:xfrm>
          <a:prstGeom prst="rect">
            <a:avLst/>
          </a:prstGeom>
        </p:spPr>
      </p:pic>
      <p:pic>
        <p:nvPicPr>
          <p:cNvPr id="8" name="Picture 7" descr="crestron-fusion-cloud_logo_cover.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467176" y="5679682"/>
            <a:ext cx="2310384" cy="879439"/>
          </a:xfrm>
          <a:prstGeom prst="rect">
            <a:avLst/>
          </a:prstGeom>
        </p:spPr>
      </p:pic>
    </p:spTree>
    <p:extLst>
      <p:ext uri="{BB962C8B-B14F-4D97-AF65-F5344CB8AC3E}">
        <p14:creationId xmlns:p14="http://schemas.microsoft.com/office/powerpoint/2010/main" val="201805572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520896"/>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Content Placeholder 2"/>
          <p:cNvSpPr txBox="1">
            <a:spLocks/>
          </p:cNvSpPr>
          <p:nvPr/>
        </p:nvSpPr>
        <p:spPr bwMode="auto">
          <a:xfrm>
            <a:off x="0" y="3770921"/>
            <a:ext cx="12188824" cy="310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548640" tIns="228600" rIns="274320" bIns="228600" numCol="1" anchor="t" anchorCtr="0" compatLnSpc="1">
            <a:prstTxWarp prst="textNoShape">
              <a:avLst/>
            </a:prstTxWarp>
            <a:normAutofit lnSpcReduction="10000"/>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buNone/>
            </a:pPr>
            <a:r>
              <a:rPr lang="en-US" sz="7200" b="1" dirty="0" smtClean="0">
                <a:solidFill>
                  <a:schemeClr val="tx1"/>
                </a:solidFill>
              </a:rPr>
              <a:t>$1.9M</a:t>
            </a:r>
            <a:r>
              <a:rPr lang="en-US" sz="7200" dirty="0" smtClean="0">
                <a:solidFill>
                  <a:schemeClr val="tx1"/>
                </a:solidFill>
              </a:rPr>
              <a:t> </a:t>
            </a:r>
            <a:br>
              <a:rPr lang="en-US" sz="7200" dirty="0" smtClean="0">
                <a:solidFill>
                  <a:schemeClr val="tx1"/>
                </a:solidFill>
              </a:rPr>
            </a:br>
            <a:r>
              <a:rPr lang="en-US" sz="3600" dirty="0" smtClean="0">
                <a:solidFill>
                  <a:schemeClr val="tx1"/>
                </a:solidFill>
              </a:rPr>
              <a:t>Cost of lost work time due to </a:t>
            </a:r>
            <a:r>
              <a:rPr lang="en-US" sz="3600" b="1" dirty="0" smtClean="0">
                <a:solidFill>
                  <a:schemeClr val="tx1"/>
                </a:solidFill>
              </a:rPr>
              <a:t>meeting setup</a:t>
            </a:r>
          </a:p>
          <a:p>
            <a:pPr marL="0" indent="0">
              <a:buNone/>
            </a:pPr>
            <a:r>
              <a:rPr lang="en-US" sz="1800" dirty="0" smtClean="0">
                <a:solidFill>
                  <a:schemeClr val="accent2"/>
                </a:solidFill>
              </a:rPr>
              <a:t>400 Employees @ 85K/year</a:t>
            </a:r>
          </a:p>
          <a:p>
            <a:pPr marL="0" indent="0">
              <a:buNone/>
            </a:pPr>
            <a:endParaRPr lang="en-US" sz="1800" dirty="0" smtClean="0">
              <a:solidFill>
                <a:schemeClr val="accent2"/>
              </a:solidFill>
            </a:endParaRPr>
          </a:p>
          <a:p>
            <a:pPr marL="0" indent="0">
              <a:buNone/>
            </a:pPr>
            <a:r>
              <a:rPr lang="en-US" sz="1100" dirty="0" smtClean="0">
                <a:solidFill>
                  <a:schemeClr val="accent2"/>
                </a:solidFill>
              </a:rPr>
              <a:t>Microsoft</a:t>
            </a:r>
            <a:r>
              <a:rPr lang="en-US" sz="1100" baseline="30000" dirty="0" smtClean="0">
                <a:solidFill>
                  <a:schemeClr val="accent2"/>
                </a:solidFill>
              </a:rPr>
              <a:t>®</a:t>
            </a:r>
            <a:r>
              <a:rPr lang="en-US" sz="1100" dirty="0" smtClean="0">
                <a:solidFill>
                  <a:schemeClr val="accent2"/>
                </a:solidFill>
              </a:rPr>
              <a:t> and MCI</a:t>
            </a:r>
            <a:r>
              <a:rPr lang="en-US" sz="1100" baseline="30000" dirty="0" smtClean="0">
                <a:solidFill>
                  <a:schemeClr val="accent2"/>
                </a:solidFill>
              </a:rPr>
              <a:t>®</a:t>
            </a:r>
            <a:r>
              <a:rPr lang="en-US" sz="1100" dirty="0" smtClean="0">
                <a:solidFill>
                  <a:schemeClr val="accent2"/>
                </a:solidFill>
              </a:rPr>
              <a:t> Research</a:t>
            </a:r>
            <a:endParaRPr lang="en-US" sz="1100" dirty="0">
              <a:solidFill>
                <a:schemeClr val="accent2"/>
              </a:solidFill>
            </a:endParaRPr>
          </a:p>
        </p:txBody>
      </p:sp>
      <p:pic>
        <p:nvPicPr>
          <p:cNvPr id="11" name="Picture 1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37413" y="566615"/>
            <a:ext cx="4806460" cy="3204307"/>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362" y="566616"/>
            <a:ext cx="4806929" cy="3204306"/>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066527" y="566615"/>
            <a:ext cx="4122297" cy="3204307"/>
          </a:xfrm>
          <a:prstGeom prst="rect">
            <a:avLst/>
          </a:prstGeom>
        </p:spPr>
      </p:pic>
      <p:pic>
        <p:nvPicPr>
          <p:cNvPr id="8" name="Picture 7" descr="crestron-fusion-cloud_logo_cover.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467176" y="5679682"/>
            <a:ext cx="2310384" cy="879439"/>
          </a:xfrm>
          <a:prstGeom prst="rect">
            <a:avLst/>
          </a:prstGeom>
        </p:spPr>
      </p:pic>
    </p:spTree>
    <p:extLst>
      <p:ext uri="{BB962C8B-B14F-4D97-AF65-F5344CB8AC3E}">
        <p14:creationId xmlns:p14="http://schemas.microsoft.com/office/powerpoint/2010/main" val="34554591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fade">
                                      <p:cBhvr>
                                        <p:cTn id="10"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37413" y="566615"/>
            <a:ext cx="4806460" cy="3204307"/>
          </a:xfrm>
          <a:prstGeom prst="rect">
            <a:avLst/>
          </a:prstGeom>
        </p:spPr>
      </p:pic>
      <p:pic>
        <p:nvPicPr>
          <p:cNvPr id="16" name="Picture 1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78362" y="566616"/>
            <a:ext cx="4806929" cy="3204306"/>
          </a:xfrm>
          <a:prstGeom prst="rect">
            <a:avLst/>
          </a:prstGeom>
        </p:spPr>
      </p:pic>
      <p:pic>
        <p:nvPicPr>
          <p:cNvPr id="17" name="Picture 16"/>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066527" y="566615"/>
            <a:ext cx="4122297" cy="3204307"/>
          </a:xfrm>
          <a:prstGeom prst="rect">
            <a:avLst/>
          </a:prstGeom>
        </p:spPr>
      </p:pic>
      <p:sp>
        <p:nvSpPr>
          <p:cNvPr id="7" name="Rectangle 6"/>
          <p:cNvSpPr/>
          <p:nvPr/>
        </p:nvSpPr>
        <p:spPr>
          <a:xfrm>
            <a:off x="0" y="520896"/>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91400" y="3232572"/>
            <a:ext cx="1171818" cy="146608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293785" y="3232572"/>
            <a:ext cx="1121778" cy="146608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946130" y="3232573"/>
            <a:ext cx="1121778" cy="1466078"/>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5598476" y="3232572"/>
            <a:ext cx="1121778" cy="1466080"/>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903168" y="3232573"/>
            <a:ext cx="1121778" cy="1466078"/>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7250822" y="3232572"/>
            <a:ext cx="1121778" cy="1466080"/>
          </a:xfrm>
          <a:prstGeom prst="rect">
            <a:avLst/>
          </a:prstGeom>
        </p:spPr>
      </p:pic>
      <p:pic>
        <p:nvPicPr>
          <p:cNvPr id="14" name="Picture 13"/>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10555513" y="3232572"/>
            <a:ext cx="1121778" cy="1466080"/>
          </a:xfrm>
          <a:prstGeom prst="rect">
            <a:avLst/>
          </a:prstGeom>
        </p:spPr>
      </p:pic>
      <p:pic>
        <p:nvPicPr>
          <p:cNvPr id="18" name="Picture 17" descr="crestron-fusion-cloud_logo_cover.png"/>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9467176" y="5679682"/>
            <a:ext cx="2310384" cy="879439"/>
          </a:xfrm>
          <a:prstGeom prst="rect">
            <a:avLst/>
          </a:prstGeom>
        </p:spPr>
      </p:pic>
    </p:spTree>
    <p:extLst>
      <p:ext uri="{BB962C8B-B14F-4D97-AF65-F5344CB8AC3E}">
        <p14:creationId xmlns:p14="http://schemas.microsoft.com/office/powerpoint/2010/main" val="3617918078"/>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 fill="hold"/>
                                        <p:tgtEl>
                                          <p:spTgt spid="6"/>
                                        </p:tgtEl>
                                        <p:attrNameLst>
                                          <p:attrName>ppt_x</p:attrName>
                                        </p:attrNameLst>
                                      </p:cBhvr>
                                      <p:tavLst>
                                        <p:tav tm="0">
                                          <p:val>
                                            <p:strVal val="1+#ppt_w/2"/>
                                          </p:val>
                                        </p:tav>
                                        <p:tav tm="100000">
                                          <p:val>
                                            <p:strVal val="#ppt_x"/>
                                          </p:val>
                                        </p:tav>
                                      </p:tavLst>
                                    </p:anim>
                                    <p:anim calcmode="lin" valueType="num">
                                      <p:cBhvr additive="base">
                                        <p:cTn id="8" dur="2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200"/>
                            </p:stCondLst>
                            <p:childTnLst>
                              <p:par>
                                <p:cTn id="10" presetID="2" presetClass="entr" presetSubtype="2"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200" fill="hold"/>
                                        <p:tgtEl>
                                          <p:spTgt spid="9"/>
                                        </p:tgtEl>
                                        <p:attrNameLst>
                                          <p:attrName>ppt_x</p:attrName>
                                        </p:attrNameLst>
                                      </p:cBhvr>
                                      <p:tavLst>
                                        <p:tav tm="0">
                                          <p:val>
                                            <p:strVal val="1+#ppt_w/2"/>
                                          </p:val>
                                        </p:tav>
                                        <p:tav tm="100000">
                                          <p:val>
                                            <p:strVal val="#ppt_x"/>
                                          </p:val>
                                        </p:tav>
                                      </p:tavLst>
                                    </p:anim>
                                    <p:anim calcmode="lin" valueType="num">
                                      <p:cBhvr additive="base">
                                        <p:cTn id="13" dur="2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400"/>
                            </p:stCondLst>
                            <p:childTnLst>
                              <p:par>
                                <p:cTn id="15" presetID="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200" fill="hold"/>
                                        <p:tgtEl>
                                          <p:spTgt spid="10"/>
                                        </p:tgtEl>
                                        <p:attrNameLst>
                                          <p:attrName>ppt_x</p:attrName>
                                        </p:attrNameLst>
                                      </p:cBhvr>
                                      <p:tavLst>
                                        <p:tav tm="0">
                                          <p:val>
                                            <p:strVal val="1+#ppt_w/2"/>
                                          </p:val>
                                        </p:tav>
                                        <p:tav tm="100000">
                                          <p:val>
                                            <p:strVal val="#ppt_x"/>
                                          </p:val>
                                        </p:tav>
                                      </p:tavLst>
                                    </p:anim>
                                    <p:anim calcmode="lin" valueType="num">
                                      <p:cBhvr additive="base">
                                        <p:cTn id="18" dur="2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600"/>
                            </p:stCondLst>
                            <p:childTnLst>
                              <p:par>
                                <p:cTn id="20" presetID="2" presetClass="entr" presetSubtype="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200" fill="hold"/>
                                        <p:tgtEl>
                                          <p:spTgt spid="11"/>
                                        </p:tgtEl>
                                        <p:attrNameLst>
                                          <p:attrName>ppt_x</p:attrName>
                                        </p:attrNameLst>
                                      </p:cBhvr>
                                      <p:tavLst>
                                        <p:tav tm="0">
                                          <p:val>
                                            <p:strVal val="1+#ppt_w/2"/>
                                          </p:val>
                                        </p:tav>
                                        <p:tav tm="100000">
                                          <p:val>
                                            <p:strVal val="#ppt_x"/>
                                          </p:val>
                                        </p:tav>
                                      </p:tavLst>
                                    </p:anim>
                                    <p:anim calcmode="lin" valueType="num">
                                      <p:cBhvr additive="base">
                                        <p:cTn id="23" dur="2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800"/>
                            </p:stCondLst>
                            <p:childTnLst>
                              <p:par>
                                <p:cTn id="25" presetID="2" presetClass="entr" presetSubtype="2"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200" fill="hold"/>
                                        <p:tgtEl>
                                          <p:spTgt spid="13"/>
                                        </p:tgtEl>
                                        <p:attrNameLst>
                                          <p:attrName>ppt_x</p:attrName>
                                        </p:attrNameLst>
                                      </p:cBhvr>
                                      <p:tavLst>
                                        <p:tav tm="0">
                                          <p:val>
                                            <p:strVal val="1+#ppt_w/2"/>
                                          </p:val>
                                        </p:tav>
                                        <p:tav tm="100000">
                                          <p:val>
                                            <p:strVal val="#ppt_x"/>
                                          </p:val>
                                        </p:tav>
                                      </p:tavLst>
                                    </p:anim>
                                    <p:anim calcmode="lin" valueType="num">
                                      <p:cBhvr additive="base">
                                        <p:cTn id="28" dur="200" fill="hold"/>
                                        <p:tgtEl>
                                          <p:spTgt spid="13"/>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2" presetClass="entr" presetSubtype="2"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200" fill="hold"/>
                                        <p:tgtEl>
                                          <p:spTgt spid="12"/>
                                        </p:tgtEl>
                                        <p:attrNameLst>
                                          <p:attrName>ppt_x</p:attrName>
                                        </p:attrNameLst>
                                      </p:cBhvr>
                                      <p:tavLst>
                                        <p:tav tm="0">
                                          <p:val>
                                            <p:strVal val="1+#ppt_w/2"/>
                                          </p:val>
                                        </p:tav>
                                        <p:tav tm="100000">
                                          <p:val>
                                            <p:strVal val="#ppt_x"/>
                                          </p:val>
                                        </p:tav>
                                      </p:tavLst>
                                    </p:anim>
                                    <p:anim calcmode="lin" valueType="num">
                                      <p:cBhvr additive="base">
                                        <p:cTn id="33" dur="200" fill="hold"/>
                                        <p:tgtEl>
                                          <p:spTgt spid="12"/>
                                        </p:tgtEl>
                                        <p:attrNameLst>
                                          <p:attrName>ppt_y</p:attrName>
                                        </p:attrNameLst>
                                      </p:cBhvr>
                                      <p:tavLst>
                                        <p:tav tm="0">
                                          <p:val>
                                            <p:strVal val="#ppt_y"/>
                                          </p:val>
                                        </p:tav>
                                        <p:tav tm="100000">
                                          <p:val>
                                            <p:strVal val="#ppt_y"/>
                                          </p:val>
                                        </p:tav>
                                      </p:tavLst>
                                    </p:anim>
                                  </p:childTnLst>
                                </p:cTn>
                              </p:par>
                            </p:childTnLst>
                          </p:cTn>
                        </p:par>
                        <p:par>
                          <p:cTn id="34" fill="hold">
                            <p:stCondLst>
                              <p:cond delay="1200"/>
                            </p:stCondLst>
                            <p:childTnLst>
                              <p:par>
                                <p:cTn id="35" presetID="2" presetClass="entr" presetSubtype="2"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200" fill="hold"/>
                                        <p:tgtEl>
                                          <p:spTgt spid="14"/>
                                        </p:tgtEl>
                                        <p:attrNameLst>
                                          <p:attrName>ppt_x</p:attrName>
                                        </p:attrNameLst>
                                      </p:cBhvr>
                                      <p:tavLst>
                                        <p:tav tm="0">
                                          <p:val>
                                            <p:strVal val="1+#ppt_w/2"/>
                                          </p:val>
                                        </p:tav>
                                        <p:tav tm="100000">
                                          <p:val>
                                            <p:strVal val="#ppt_x"/>
                                          </p:val>
                                        </p:tav>
                                      </p:tavLst>
                                    </p:anim>
                                    <p:anim calcmode="lin" valueType="num">
                                      <p:cBhvr additive="base">
                                        <p:cTn id="38" dur="2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Global-Device-Mgmt_Art_v1.jp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 y="1"/>
            <a:ext cx="12188825" cy="6857998"/>
          </a:xfrm>
          <a:prstGeom prst="rect">
            <a:avLst/>
          </a:prstGeom>
        </p:spPr>
      </p:pic>
      <p:sp>
        <p:nvSpPr>
          <p:cNvPr id="6" name="Content Placeholder 2"/>
          <p:cNvSpPr txBox="1">
            <a:spLocks/>
          </p:cNvSpPr>
          <p:nvPr/>
        </p:nvSpPr>
        <p:spPr>
          <a:xfrm>
            <a:off x="-1" y="1136697"/>
            <a:ext cx="6098519" cy="5721303"/>
          </a:xfrm>
          <a:prstGeom prst="rect">
            <a:avLst/>
          </a:prstGeom>
          <a:solidFill>
            <a:schemeClr val="accent2">
              <a:lumMod val="20000"/>
              <a:lumOff val="80000"/>
              <a:alpha val="80000"/>
            </a:schemeClr>
          </a:solidFill>
        </p:spPr>
        <p:txBody>
          <a:bodyPr lIns="914400" tIns="228600" rIns="457200" bIns="228600" anchor="ctr"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20000"/>
              </a:lnSpc>
              <a:buNone/>
            </a:pPr>
            <a:r>
              <a:rPr lang="en-US" sz="2000" b="1" dirty="0"/>
              <a:t>Proactively monitor and manage</a:t>
            </a:r>
            <a:r>
              <a:rPr lang="en-US" sz="2000" b="1" dirty="0" smtClean="0"/>
              <a:t>,</a:t>
            </a:r>
            <a:br>
              <a:rPr lang="en-US" sz="2000" b="1" dirty="0" smtClean="0"/>
            </a:br>
            <a:r>
              <a:rPr lang="en-US" sz="2000" dirty="0" smtClean="0"/>
              <a:t>AV </a:t>
            </a:r>
            <a:r>
              <a:rPr lang="en-US" sz="2000" dirty="0"/>
              <a:t>devices on the </a:t>
            </a:r>
            <a:r>
              <a:rPr lang="en-US" sz="2000" dirty="0" smtClean="0"/>
              <a:t>network.</a:t>
            </a:r>
            <a:endParaRPr lang="en-US" sz="2000" dirty="0"/>
          </a:p>
        </p:txBody>
      </p:sp>
      <p:grpSp>
        <p:nvGrpSpPr>
          <p:cNvPr id="7" name="Group 6"/>
          <p:cNvGrpSpPr/>
          <p:nvPr/>
        </p:nvGrpSpPr>
        <p:grpSpPr>
          <a:xfrm>
            <a:off x="-1" y="276832"/>
            <a:ext cx="12188825" cy="859864"/>
            <a:chOff x="-1" y="276832"/>
            <a:chExt cx="12188825" cy="859864"/>
          </a:xfrm>
        </p:grpSpPr>
        <p:sp>
          <p:nvSpPr>
            <p:cNvPr id="8" name="Content Placeholder 2"/>
            <p:cNvSpPr txBox="1">
              <a:spLocks/>
            </p:cNvSpPr>
            <p:nvPr/>
          </p:nvSpPr>
          <p:spPr>
            <a:xfrm>
              <a:off x="-1" y="322551"/>
              <a:ext cx="12188825" cy="814145"/>
            </a:xfrm>
            <a:prstGeom prst="rect">
              <a:avLst/>
            </a:prstGeom>
            <a:solidFill>
              <a:srgbClr val="FFFFFF">
                <a:alpha val="90000"/>
              </a:srgbClr>
            </a:solidFill>
          </p:spPr>
          <p:txBody>
            <a:bodyPr lIns="18288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Global Device Management</a:t>
              </a:r>
            </a:p>
          </p:txBody>
        </p:sp>
        <p:sp>
          <p:nvSpPr>
            <p:cNvPr id="9" name="Rectangle 8"/>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10" name="Picture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60626" y="78221"/>
            <a:ext cx="1337908" cy="1337908"/>
          </a:xfrm>
          <a:prstGeom prst="rect">
            <a:avLst/>
          </a:prstGeom>
        </p:spPr>
      </p:pic>
      <p:pic>
        <p:nvPicPr>
          <p:cNvPr id="12" name="Picture 11" descr="crestron_logo_black_rgb.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355936" y="6262624"/>
            <a:ext cx="2564769" cy="294948"/>
          </a:xfrm>
          <a:prstGeom prst="rect">
            <a:avLst/>
          </a:prstGeom>
        </p:spPr>
      </p:pic>
    </p:spTree>
    <p:extLst>
      <p:ext uri="{BB962C8B-B14F-4D97-AF65-F5344CB8AC3E}">
        <p14:creationId xmlns:p14="http://schemas.microsoft.com/office/powerpoint/2010/main" val="65237168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 fill="hold"/>
                                        <p:tgtEl>
                                          <p:spTgt spid="7"/>
                                        </p:tgtEl>
                                        <p:attrNameLst>
                                          <p:attrName>ppt_x</p:attrName>
                                        </p:attrNameLst>
                                      </p:cBhvr>
                                      <p:tavLst>
                                        <p:tav tm="0">
                                          <p:val>
                                            <p:strVal val="1+#ppt_w/2"/>
                                          </p:val>
                                        </p:tav>
                                        <p:tav tm="100000">
                                          <p:val>
                                            <p:strVal val="#ppt_x"/>
                                          </p:val>
                                        </p:tav>
                                      </p:tavLst>
                                    </p:anim>
                                    <p:anim calcmode="lin" valueType="num">
                                      <p:cBhvr additive="base">
                                        <p:cTn id="8" dur="2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200"/>
                            </p:stCondLst>
                            <p:childTnLst>
                              <p:par>
                                <p:cTn id="10" presetID="1"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par>
                          <p:cTn id="12" fill="hold">
                            <p:stCondLst>
                              <p:cond delay="1200"/>
                            </p:stCondLst>
                            <p:childTnLst>
                              <p:par>
                                <p:cTn id="13" presetID="12"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300"/>
                                        <p:tgtEl>
                                          <p:spTgt spid="6"/>
                                        </p:tgtEl>
                                        <p:attrNameLst>
                                          <p:attrName>ppt_y</p:attrName>
                                        </p:attrNameLst>
                                      </p:cBhvr>
                                      <p:tavLst>
                                        <p:tav tm="0">
                                          <p:val>
                                            <p:strVal val="#ppt_y-#ppt_h*1.125000"/>
                                          </p:val>
                                        </p:tav>
                                        <p:tav tm="100000">
                                          <p:val>
                                            <p:strVal val="#ppt_y"/>
                                          </p:val>
                                        </p:tav>
                                      </p:tavLst>
                                    </p:anim>
                                    <p:animEffect transition="in" filter="wipe(down)">
                                      <p:cBhvr>
                                        <p:cTn id="16" dur="3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Global-Device-Mgmt_Art_v1.jp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 y="1"/>
            <a:ext cx="12188825" cy="6857998"/>
          </a:xfrm>
          <a:prstGeom prst="rect">
            <a:avLst/>
          </a:prstGeom>
        </p:spPr>
      </p:pic>
      <p:sp>
        <p:nvSpPr>
          <p:cNvPr id="12" name="Content Placeholder 2"/>
          <p:cNvSpPr txBox="1">
            <a:spLocks/>
          </p:cNvSpPr>
          <p:nvPr/>
        </p:nvSpPr>
        <p:spPr>
          <a:xfrm>
            <a:off x="-1" y="1136697"/>
            <a:ext cx="6098519" cy="5721303"/>
          </a:xfrm>
          <a:prstGeom prst="rect">
            <a:avLst/>
          </a:prstGeom>
          <a:solidFill>
            <a:schemeClr val="accent2">
              <a:lumMod val="20000"/>
              <a:lumOff val="80000"/>
              <a:alpha val="80000"/>
            </a:schemeClr>
          </a:solidFill>
        </p:spPr>
        <p:txBody>
          <a:bodyPr lIns="914400" tIns="228600" rIns="457200" bIns="228600" anchor="ctr"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20000"/>
              </a:lnSpc>
              <a:spcBef>
                <a:spcPts val="2500"/>
              </a:spcBef>
              <a:spcAft>
                <a:spcPts val="2500"/>
              </a:spcAft>
              <a:buNone/>
            </a:pPr>
            <a:endParaRPr lang="en-US" sz="1600" dirty="0"/>
          </a:p>
        </p:txBody>
      </p:sp>
      <p:pic>
        <p:nvPicPr>
          <p:cNvPr id="9" name="Picture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17815" y="1968682"/>
            <a:ext cx="680720" cy="680720"/>
          </a:xfrm>
          <a:prstGeom prst="rect">
            <a:avLst/>
          </a:prstGeom>
        </p:spPr>
      </p:pic>
      <p:sp>
        <p:nvSpPr>
          <p:cNvPr id="5" name="TextBox 4"/>
          <p:cNvSpPr txBox="1"/>
          <p:nvPr/>
        </p:nvSpPr>
        <p:spPr>
          <a:xfrm>
            <a:off x="1761371" y="2139765"/>
            <a:ext cx="2336447" cy="400110"/>
          </a:xfrm>
          <a:prstGeom prst="rect">
            <a:avLst/>
          </a:prstGeom>
          <a:noFill/>
        </p:spPr>
        <p:txBody>
          <a:bodyPr wrap="none" rtlCol="0">
            <a:spAutoFit/>
          </a:bodyPr>
          <a:lstStyle/>
          <a:p>
            <a:r>
              <a:rPr lang="en-US" sz="2000" b="1" dirty="0">
                <a:latin typeface="Arial"/>
                <a:cs typeface="Arial"/>
              </a:rPr>
              <a:t>Equipment </a:t>
            </a:r>
            <a:r>
              <a:rPr lang="en-US" sz="2000" b="1" dirty="0" smtClean="0">
                <a:latin typeface="Arial"/>
                <a:cs typeface="Arial"/>
              </a:rPr>
              <a:t>status</a:t>
            </a:r>
            <a:endParaRPr lang="en-US" sz="2000" b="1" dirty="0">
              <a:latin typeface="Arial"/>
              <a:cs typeface="Arial"/>
            </a:endParaRPr>
          </a:p>
        </p:txBody>
      </p:sp>
      <p:pic>
        <p:nvPicPr>
          <p:cNvPr id="10" name="Picture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17815" y="2821656"/>
            <a:ext cx="680720" cy="680720"/>
          </a:xfrm>
          <a:prstGeom prst="rect">
            <a:avLst/>
          </a:prstGeom>
        </p:spPr>
      </p:pic>
      <p:sp>
        <p:nvSpPr>
          <p:cNvPr id="16" name="TextBox 15"/>
          <p:cNvSpPr txBox="1"/>
          <p:nvPr/>
        </p:nvSpPr>
        <p:spPr>
          <a:xfrm>
            <a:off x="1761371" y="2972221"/>
            <a:ext cx="2920917" cy="451406"/>
          </a:xfrm>
          <a:prstGeom prst="rect">
            <a:avLst/>
          </a:prstGeom>
          <a:noFill/>
        </p:spPr>
        <p:txBody>
          <a:bodyPr wrap="none" rtlCol="0">
            <a:spAutoFit/>
          </a:bodyPr>
          <a:lstStyle/>
          <a:p>
            <a:pPr marL="0" indent="0">
              <a:lnSpc>
                <a:spcPct val="120000"/>
              </a:lnSpc>
              <a:spcBef>
                <a:spcPts val="2500"/>
              </a:spcBef>
              <a:spcAft>
                <a:spcPts val="2500"/>
              </a:spcAft>
              <a:buNone/>
            </a:pPr>
            <a:r>
              <a:rPr lang="en-US" sz="2000" b="1" dirty="0">
                <a:latin typeface="Arial"/>
                <a:cs typeface="Arial"/>
              </a:rPr>
              <a:t>Maintenance </a:t>
            </a:r>
            <a:r>
              <a:rPr lang="en-US" sz="2000" b="1" dirty="0" smtClean="0">
                <a:latin typeface="Arial"/>
                <a:cs typeface="Arial"/>
              </a:rPr>
              <a:t>workflow</a:t>
            </a:r>
            <a:endParaRPr lang="en-US" sz="2000" b="1" dirty="0">
              <a:latin typeface="Arial"/>
              <a:cs typeface="Arial"/>
            </a:endParaRPr>
          </a:p>
        </p:txBody>
      </p:sp>
      <p:pic>
        <p:nvPicPr>
          <p:cNvPr id="13" name="Picture 1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17815" y="3670277"/>
            <a:ext cx="680720" cy="680720"/>
          </a:xfrm>
          <a:prstGeom prst="rect">
            <a:avLst/>
          </a:prstGeom>
        </p:spPr>
      </p:pic>
      <p:sp>
        <p:nvSpPr>
          <p:cNvPr id="17" name="TextBox 16"/>
          <p:cNvSpPr txBox="1"/>
          <p:nvPr/>
        </p:nvSpPr>
        <p:spPr>
          <a:xfrm>
            <a:off x="1761370" y="3790780"/>
            <a:ext cx="3573414" cy="461665"/>
          </a:xfrm>
          <a:prstGeom prst="rect">
            <a:avLst/>
          </a:prstGeom>
          <a:noFill/>
        </p:spPr>
        <p:txBody>
          <a:bodyPr wrap="none" rtlCol="0" anchor="ctr" anchorCtr="0">
            <a:spAutoFit/>
          </a:bodyPr>
          <a:lstStyle/>
          <a:p>
            <a:pPr marL="0" indent="0">
              <a:lnSpc>
                <a:spcPct val="120000"/>
              </a:lnSpc>
              <a:spcBef>
                <a:spcPts val="2500"/>
              </a:spcBef>
              <a:spcAft>
                <a:spcPts val="2500"/>
              </a:spcAft>
              <a:buNone/>
            </a:pPr>
            <a:r>
              <a:rPr lang="en-US" sz="2000" b="1" dirty="0">
                <a:latin typeface="Arial"/>
                <a:cs typeface="Arial"/>
              </a:rPr>
              <a:t>3D </a:t>
            </a:r>
            <a:r>
              <a:rPr lang="en-US" sz="2000" b="1" dirty="0" smtClean="0">
                <a:latin typeface="Arial"/>
                <a:cs typeface="Arial"/>
              </a:rPr>
              <a:t>insight </a:t>
            </a:r>
            <a:r>
              <a:rPr lang="en-US" sz="2000" b="1" dirty="0">
                <a:latin typeface="Arial"/>
                <a:cs typeface="Arial"/>
              </a:rPr>
              <a:t>and </a:t>
            </a:r>
            <a:r>
              <a:rPr lang="en-US" sz="2000" b="1" dirty="0" smtClean="0">
                <a:latin typeface="Arial"/>
                <a:cs typeface="Arial"/>
              </a:rPr>
              <a:t>visualization</a:t>
            </a:r>
            <a:endParaRPr lang="en-US" sz="2000" b="1" dirty="0">
              <a:latin typeface="Arial"/>
              <a:cs typeface="Arial"/>
            </a:endParaRPr>
          </a:p>
        </p:txBody>
      </p:sp>
      <p:pic>
        <p:nvPicPr>
          <p:cNvPr id="14" name="Picture 13"/>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17815" y="4525990"/>
            <a:ext cx="680720" cy="680720"/>
          </a:xfrm>
          <a:prstGeom prst="rect">
            <a:avLst/>
          </a:prstGeom>
        </p:spPr>
      </p:pic>
      <p:sp>
        <p:nvSpPr>
          <p:cNvPr id="18" name="TextBox 17"/>
          <p:cNvSpPr txBox="1"/>
          <p:nvPr/>
        </p:nvSpPr>
        <p:spPr>
          <a:xfrm>
            <a:off x="1761371" y="4640647"/>
            <a:ext cx="2935820" cy="451406"/>
          </a:xfrm>
          <a:prstGeom prst="rect">
            <a:avLst/>
          </a:prstGeom>
          <a:noFill/>
        </p:spPr>
        <p:txBody>
          <a:bodyPr wrap="none" rtlCol="0" anchor="ctr" anchorCtr="0">
            <a:spAutoFit/>
          </a:bodyPr>
          <a:lstStyle/>
          <a:p>
            <a:pPr marL="0" indent="0">
              <a:lnSpc>
                <a:spcPct val="120000"/>
              </a:lnSpc>
              <a:spcBef>
                <a:spcPts val="2500"/>
              </a:spcBef>
              <a:spcAft>
                <a:spcPts val="2500"/>
              </a:spcAft>
              <a:buNone/>
            </a:pPr>
            <a:r>
              <a:rPr lang="en-US" sz="2000" b="1" dirty="0">
                <a:latin typeface="Arial"/>
                <a:cs typeface="Arial"/>
              </a:rPr>
              <a:t>Lifecycle </a:t>
            </a:r>
            <a:r>
              <a:rPr lang="en-US" sz="2000" b="1" dirty="0" smtClean="0">
                <a:latin typeface="Arial"/>
                <a:cs typeface="Arial"/>
              </a:rPr>
              <a:t>management</a:t>
            </a:r>
            <a:endParaRPr lang="en-US" sz="2000" b="1" dirty="0">
              <a:latin typeface="Arial"/>
              <a:cs typeface="Arial"/>
            </a:endParaRPr>
          </a:p>
        </p:txBody>
      </p:sp>
      <p:pic>
        <p:nvPicPr>
          <p:cNvPr id="15" name="Picture 14"/>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17815" y="5381870"/>
            <a:ext cx="680720" cy="680720"/>
          </a:xfrm>
          <a:prstGeom prst="rect">
            <a:avLst/>
          </a:prstGeom>
        </p:spPr>
      </p:pic>
      <p:sp>
        <p:nvSpPr>
          <p:cNvPr id="19" name="TextBox 18"/>
          <p:cNvSpPr txBox="1"/>
          <p:nvPr/>
        </p:nvSpPr>
        <p:spPr>
          <a:xfrm>
            <a:off x="1761371" y="5496527"/>
            <a:ext cx="2065940" cy="451406"/>
          </a:xfrm>
          <a:prstGeom prst="rect">
            <a:avLst/>
          </a:prstGeom>
          <a:noFill/>
        </p:spPr>
        <p:txBody>
          <a:bodyPr wrap="none" rtlCol="0" anchor="ctr" anchorCtr="0">
            <a:spAutoFit/>
          </a:bodyPr>
          <a:lstStyle/>
          <a:p>
            <a:pPr marL="0" indent="0">
              <a:lnSpc>
                <a:spcPct val="120000"/>
              </a:lnSpc>
              <a:spcBef>
                <a:spcPts val="2500"/>
              </a:spcBef>
              <a:spcAft>
                <a:spcPts val="2500"/>
              </a:spcAft>
              <a:buNone/>
            </a:pPr>
            <a:r>
              <a:rPr lang="en-US" sz="2000" b="1" dirty="0">
                <a:latin typeface="Arial"/>
                <a:cs typeface="Arial"/>
              </a:rPr>
              <a:t>Basic </a:t>
            </a:r>
            <a:r>
              <a:rPr lang="en-US" sz="2000" b="1" dirty="0" smtClean="0">
                <a:latin typeface="Arial"/>
                <a:cs typeface="Arial"/>
              </a:rPr>
              <a:t>reporting</a:t>
            </a:r>
            <a:endParaRPr lang="en-US" sz="2000" b="1" dirty="0">
              <a:latin typeface="Arial"/>
              <a:cs typeface="Arial"/>
            </a:endParaRPr>
          </a:p>
        </p:txBody>
      </p:sp>
      <p:grpSp>
        <p:nvGrpSpPr>
          <p:cNvPr id="32" name="Group 31"/>
          <p:cNvGrpSpPr/>
          <p:nvPr/>
        </p:nvGrpSpPr>
        <p:grpSpPr>
          <a:xfrm>
            <a:off x="-1" y="276832"/>
            <a:ext cx="12188825" cy="859864"/>
            <a:chOff x="-1" y="276832"/>
            <a:chExt cx="12188825" cy="859864"/>
          </a:xfrm>
        </p:grpSpPr>
        <p:sp>
          <p:nvSpPr>
            <p:cNvPr id="33" name="Content Placeholder 2"/>
            <p:cNvSpPr txBox="1">
              <a:spLocks/>
            </p:cNvSpPr>
            <p:nvPr/>
          </p:nvSpPr>
          <p:spPr>
            <a:xfrm>
              <a:off x="-1" y="322551"/>
              <a:ext cx="12188825" cy="814145"/>
            </a:xfrm>
            <a:prstGeom prst="rect">
              <a:avLst/>
            </a:prstGeom>
            <a:solidFill>
              <a:srgbClr val="FFFFFF">
                <a:alpha val="90000"/>
              </a:srgbClr>
            </a:solidFill>
          </p:spPr>
          <p:txBody>
            <a:bodyPr lIns="18288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Global Device Management</a:t>
              </a:r>
            </a:p>
          </p:txBody>
        </p:sp>
        <p:sp>
          <p:nvSpPr>
            <p:cNvPr id="34" name="Rectangle 33"/>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35" name="Picture 34"/>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60626" y="78221"/>
            <a:ext cx="1337908" cy="1337908"/>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5497618" y="2133888"/>
            <a:ext cx="6423087" cy="3383919"/>
          </a:xfrm>
          <a:prstGeom prst="rect">
            <a:avLst/>
          </a:prstGeom>
          <a:effectLst>
            <a:outerShdw blurRad="190500" dist="38100" dir="2700000" algn="tl" rotWithShape="0">
              <a:srgbClr val="000000">
                <a:alpha val="43000"/>
              </a:srgbClr>
            </a:outerShdw>
          </a:effectLst>
        </p:spPr>
      </p:pic>
      <p:pic>
        <p:nvPicPr>
          <p:cNvPr id="21" name="Picture 20"/>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5497618" y="2133888"/>
            <a:ext cx="6423087" cy="3377224"/>
          </a:xfrm>
          <a:prstGeom prst="rect">
            <a:avLst/>
          </a:prstGeom>
          <a:effectLst>
            <a:outerShdw blurRad="190500" dist="38100" dir="2700000" algn="tl" rotWithShape="0">
              <a:srgbClr val="000000">
                <a:alpha val="43000"/>
              </a:srgbClr>
            </a:outerShdw>
          </a:effectLst>
        </p:spPr>
      </p:pic>
      <p:pic>
        <p:nvPicPr>
          <p:cNvPr id="22" name="Picture 21"/>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432634" y="2065053"/>
            <a:ext cx="3051472" cy="3727708"/>
          </a:xfrm>
          <a:prstGeom prst="rect">
            <a:avLst/>
          </a:prstGeom>
          <a:effectLst>
            <a:outerShdw blurRad="190500" dist="38100" dir="2700000" algn="tl" rotWithShape="0">
              <a:srgbClr val="000000">
                <a:alpha val="43000"/>
              </a:srgbClr>
            </a:outerShdw>
          </a:effectLst>
        </p:spPr>
      </p:pic>
      <p:pic>
        <p:nvPicPr>
          <p:cNvPr id="24" name="Picture 23" descr="crestron_logo_black_rgb.png"/>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9355936" y="6262624"/>
            <a:ext cx="2564769" cy="294948"/>
          </a:xfrm>
          <a:prstGeom prst="rect">
            <a:avLst/>
          </a:prstGeom>
        </p:spPr>
      </p:pic>
    </p:spTree>
    <p:extLst>
      <p:ext uri="{BB962C8B-B14F-4D97-AF65-F5344CB8AC3E}">
        <p14:creationId xmlns:p14="http://schemas.microsoft.com/office/powerpoint/2010/main" val="369497534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50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
                                        <p:tgtEl>
                                          <p:spTgt spid="5"/>
                                        </p:tgtEl>
                                        <p:attrNameLst>
                                          <p:attrName>ppt_x</p:attrName>
                                        </p:attrNameLst>
                                      </p:cBhvr>
                                      <p:tavLst>
                                        <p:tav tm="0">
                                          <p:val>
                                            <p:strVal val="#ppt_x-#ppt_w*1.125000"/>
                                          </p:val>
                                        </p:tav>
                                        <p:tav tm="100000">
                                          <p:val>
                                            <p:strVal val="#ppt_x"/>
                                          </p:val>
                                        </p:tav>
                                      </p:tavLst>
                                    </p:anim>
                                    <p:animEffect transition="in" filter="wipe(right)">
                                      <p:cBhvr>
                                        <p:cTn id="8" dur="100"/>
                                        <p:tgtEl>
                                          <p:spTgt spid="5"/>
                                        </p:tgtEl>
                                      </p:cBhvr>
                                    </p:animEffect>
                                  </p:childTnLst>
                                </p:cTn>
                              </p:par>
                              <p:par>
                                <p:cTn id="9" presetID="1" presetClass="entr" presetSubtype="0" fill="hold" nodeType="withEffect">
                                  <p:stCondLst>
                                    <p:cond delay="500"/>
                                  </p:stCondLst>
                                  <p:childTnLst>
                                    <p:set>
                                      <p:cBhvr>
                                        <p:cTn id="10" dur="1" fill="hold">
                                          <p:stCondLst>
                                            <p:cond delay="0"/>
                                          </p:stCondLst>
                                        </p:cTn>
                                        <p:tgtEl>
                                          <p:spTgt spid="9"/>
                                        </p:tgtEl>
                                        <p:attrNameLst>
                                          <p:attrName>style.visibility</p:attrName>
                                        </p:attrNameLst>
                                      </p:cBhvr>
                                      <p:to>
                                        <p:strVal val="visible"/>
                                      </p:to>
                                    </p:set>
                                  </p:childTnLst>
                                </p:cTn>
                              </p:par>
                              <p:par>
                                <p:cTn id="11" presetID="10" presetClass="entr" presetSubtype="0" fill="hold" nodeType="withEffect">
                                  <p:stCondLst>
                                    <p:cond delay="10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iterate type="lt">
                                    <p:tmPct val="10000"/>
                                  </p:iterate>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100"/>
                                        <p:tgtEl>
                                          <p:spTgt spid="16"/>
                                        </p:tgtEl>
                                        <p:attrNameLst>
                                          <p:attrName>ppt_x</p:attrName>
                                        </p:attrNameLst>
                                      </p:cBhvr>
                                      <p:tavLst>
                                        <p:tav tm="0">
                                          <p:val>
                                            <p:strVal val="#ppt_x-#ppt_w*1.125000"/>
                                          </p:val>
                                        </p:tav>
                                        <p:tav tm="100000">
                                          <p:val>
                                            <p:strVal val="#ppt_x"/>
                                          </p:val>
                                        </p:tav>
                                      </p:tavLst>
                                    </p:anim>
                                    <p:animEffect transition="in" filter="wipe(right)">
                                      <p:cBhvr>
                                        <p:cTn id="19" dur="100"/>
                                        <p:tgtEl>
                                          <p:spTgt spid="16"/>
                                        </p:tgtEl>
                                      </p:cBhvr>
                                    </p:animEffect>
                                  </p:childTnLst>
                                </p:cTn>
                              </p:par>
                              <p:par>
                                <p:cTn id="20" presetID="10" presetClass="exit" presetSubtype="0" fill="hold" nodeType="withEffect">
                                  <p:stCondLst>
                                    <p:cond delay="0"/>
                                  </p:stCondLst>
                                  <p:childTnLst>
                                    <p:animEffect transition="out" filter="fade">
                                      <p:cBhvr>
                                        <p:cTn id="21" dur="300"/>
                                        <p:tgtEl>
                                          <p:spTgt spid="3"/>
                                        </p:tgtEl>
                                      </p:cBhvr>
                                    </p:animEffect>
                                    <p:set>
                                      <p:cBhvr>
                                        <p:cTn id="22" dur="1" fill="hold">
                                          <p:stCondLst>
                                            <p:cond delay="299"/>
                                          </p:stCondLst>
                                        </p:cTn>
                                        <p:tgtEl>
                                          <p:spTgt spid="3"/>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grpId="0" nodeType="clickEffect">
                                  <p:stCondLst>
                                    <p:cond delay="0"/>
                                  </p:stCondLst>
                                  <p:iterate type="lt">
                                    <p:tmPct val="10000"/>
                                  </p:iterate>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100"/>
                                        <p:tgtEl>
                                          <p:spTgt spid="17"/>
                                        </p:tgtEl>
                                        <p:attrNameLst>
                                          <p:attrName>ppt_x</p:attrName>
                                        </p:attrNameLst>
                                      </p:cBhvr>
                                      <p:tavLst>
                                        <p:tav tm="0">
                                          <p:val>
                                            <p:strVal val="#ppt_x-#ppt_w*1.125000"/>
                                          </p:val>
                                        </p:tav>
                                        <p:tav tm="100000">
                                          <p:val>
                                            <p:strVal val="#ppt_x"/>
                                          </p:val>
                                        </p:tav>
                                      </p:tavLst>
                                    </p:anim>
                                    <p:animEffect transition="in" filter="wipe(right)">
                                      <p:cBhvr>
                                        <p:cTn id="30" dur="100"/>
                                        <p:tgtEl>
                                          <p:spTgt spid="17"/>
                                        </p:tgtEl>
                                      </p:cBhvr>
                                    </p:animEffec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0" presetClass="entr" presetSubtype="0" fill="hold" nodeType="withEffect">
                                  <p:stCondLst>
                                    <p:cond delay="50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8" fill="hold" grpId="0" nodeType="clickEffect">
                                  <p:stCondLst>
                                    <p:cond delay="0"/>
                                  </p:stCondLst>
                                  <p:iterate type="lt">
                                    <p:tmPct val="10000"/>
                                  </p:iterate>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100"/>
                                        <p:tgtEl>
                                          <p:spTgt spid="18"/>
                                        </p:tgtEl>
                                        <p:attrNameLst>
                                          <p:attrName>ppt_x</p:attrName>
                                        </p:attrNameLst>
                                      </p:cBhvr>
                                      <p:tavLst>
                                        <p:tav tm="0">
                                          <p:val>
                                            <p:strVal val="#ppt_x-#ppt_w*1.125000"/>
                                          </p:val>
                                        </p:tav>
                                        <p:tav tm="100000">
                                          <p:val>
                                            <p:strVal val="#ppt_x"/>
                                          </p:val>
                                        </p:tav>
                                      </p:tavLst>
                                    </p:anim>
                                    <p:animEffect transition="in" filter="wipe(right)">
                                      <p:cBhvr>
                                        <p:cTn id="41" dur="100"/>
                                        <p:tgtEl>
                                          <p:spTgt spid="18"/>
                                        </p:tgtEl>
                                      </p:cBhvr>
                                    </p:animEffect>
                                  </p:childTnLst>
                                </p:cTn>
                              </p:par>
                              <p:par>
                                <p:cTn id="42" presetID="10" presetClass="exit" presetSubtype="0" fill="hold" nodeType="withEffect">
                                  <p:stCondLst>
                                    <p:cond delay="0"/>
                                  </p:stCondLst>
                                  <p:childTnLst>
                                    <p:animEffect transition="out" filter="fade">
                                      <p:cBhvr>
                                        <p:cTn id="43" dur="300"/>
                                        <p:tgtEl>
                                          <p:spTgt spid="21"/>
                                        </p:tgtEl>
                                      </p:cBhvr>
                                    </p:animEffect>
                                    <p:set>
                                      <p:cBhvr>
                                        <p:cTn id="44" dur="1" fill="hold">
                                          <p:stCondLst>
                                            <p:cond delay="299"/>
                                          </p:stCondLst>
                                        </p:cTn>
                                        <p:tgtEl>
                                          <p:spTgt spid="21"/>
                                        </p:tgtEl>
                                        <p:attrNameLst>
                                          <p:attrName>style.visibility</p:attrName>
                                        </p:attrNameLst>
                                      </p:cBhvr>
                                      <p:to>
                                        <p:strVal val="hidden"/>
                                      </p:to>
                                    </p:set>
                                  </p:childTnLst>
                                </p:cTn>
                              </p:par>
                              <p:par>
                                <p:cTn id="45" presetID="1" presetClass="entr" presetSubtype="0"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2" presetClass="entr" presetSubtype="8" fill="hold" grpId="0" nodeType="clickEffect">
                                  <p:stCondLst>
                                    <p:cond delay="0"/>
                                  </p:stCondLst>
                                  <p:iterate type="lt">
                                    <p:tmPct val="10000"/>
                                  </p:iterate>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100"/>
                                        <p:tgtEl>
                                          <p:spTgt spid="19"/>
                                        </p:tgtEl>
                                        <p:attrNameLst>
                                          <p:attrName>ppt_x</p:attrName>
                                        </p:attrNameLst>
                                      </p:cBhvr>
                                      <p:tavLst>
                                        <p:tav tm="0">
                                          <p:val>
                                            <p:strVal val="#ppt_x-#ppt_w*1.125000"/>
                                          </p:val>
                                        </p:tav>
                                        <p:tav tm="100000">
                                          <p:val>
                                            <p:strVal val="#ppt_x"/>
                                          </p:val>
                                        </p:tav>
                                      </p:tavLst>
                                    </p:anim>
                                    <p:animEffect transition="in" filter="wipe(right)">
                                      <p:cBhvr>
                                        <p:cTn id="52" dur="100"/>
                                        <p:tgtEl>
                                          <p:spTgt spid="19"/>
                                        </p:tgtEl>
                                      </p:cBhvr>
                                    </p:animEffect>
                                  </p:childTnLst>
                                </p:cTn>
                              </p:par>
                              <p:par>
                                <p:cTn id="53" presetID="1" presetClass="entr" presetSubtype="0" fill="hold" nodeType="with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par>
                                <p:cTn id="55" presetID="10" presetClass="entr" presetSubtype="0" fill="hold" nodeType="withEffect">
                                  <p:stCondLst>
                                    <p:cond delay="50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P spid="17" grpId="0"/>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0" y="1"/>
            <a:ext cx="12188824" cy="6857998"/>
          </a:xfrm>
          <a:prstGeom prst="rect">
            <a:avLst/>
          </a:prstGeom>
        </p:spPr>
      </p:pic>
      <p:sp>
        <p:nvSpPr>
          <p:cNvPr id="4" name="Content Placeholder 2"/>
          <p:cNvSpPr txBox="1">
            <a:spLocks/>
          </p:cNvSpPr>
          <p:nvPr/>
        </p:nvSpPr>
        <p:spPr>
          <a:xfrm>
            <a:off x="-1" y="1136697"/>
            <a:ext cx="6098519" cy="5721303"/>
          </a:xfrm>
          <a:prstGeom prst="rect">
            <a:avLst/>
          </a:prstGeom>
          <a:solidFill>
            <a:schemeClr val="accent2">
              <a:lumMod val="20000"/>
              <a:lumOff val="80000"/>
              <a:alpha val="80000"/>
            </a:schemeClr>
          </a:solidFill>
        </p:spPr>
        <p:txBody>
          <a:bodyPr lIns="914400" tIns="228600" rIns="457200" bIns="228600" anchor="ctr"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20000"/>
              </a:lnSpc>
              <a:buNone/>
            </a:pPr>
            <a:r>
              <a:rPr lang="en-US" sz="2000" b="1" dirty="0"/>
              <a:t>Find the right meeting space</a:t>
            </a:r>
            <a:r>
              <a:rPr lang="en-US" sz="2000" b="1" dirty="0" smtClean="0"/>
              <a:t>, </a:t>
            </a:r>
            <a:br>
              <a:rPr lang="en-US" sz="2000" b="1" dirty="0" smtClean="0"/>
            </a:br>
            <a:r>
              <a:rPr lang="en-US" sz="2000" dirty="0" smtClean="0"/>
              <a:t>with </a:t>
            </a:r>
            <a:r>
              <a:rPr lang="en-US" sz="2000" dirty="0"/>
              <a:t>the right technology, </a:t>
            </a:r>
            <a:r>
              <a:rPr lang="en-US" sz="2000" dirty="0" smtClean="0"/>
              <a:t>at </a:t>
            </a:r>
            <a:r>
              <a:rPr lang="en-US" sz="2000" dirty="0"/>
              <a:t>the right time.</a:t>
            </a:r>
          </a:p>
        </p:txBody>
      </p:sp>
      <p:grpSp>
        <p:nvGrpSpPr>
          <p:cNvPr id="5" name="Group 4"/>
          <p:cNvGrpSpPr/>
          <p:nvPr/>
        </p:nvGrpSpPr>
        <p:grpSpPr>
          <a:xfrm>
            <a:off x="-1" y="276832"/>
            <a:ext cx="12188825" cy="859864"/>
            <a:chOff x="-1" y="276832"/>
            <a:chExt cx="12188825" cy="859864"/>
          </a:xfrm>
        </p:grpSpPr>
        <p:sp>
          <p:nvSpPr>
            <p:cNvPr id="6" name="Content Placeholder 2"/>
            <p:cNvSpPr txBox="1">
              <a:spLocks/>
            </p:cNvSpPr>
            <p:nvPr/>
          </p:nvSpPr>
          <p:spPr>
            <a:xfrm>
              <a:off x="-1" y="322551"/>
              <a:ext cx="12188825" cy="814145"/>
            </a:xfrm>
            <a:prstGeom prst="rect">
              <a:avLst/>
            </a:prstGeom>
            <a:solidFill>
              <a:srgbClr val="FFFFFF">
                <a:alpha val="90000"/>
              </a:srgbClr>
            </a:solidFill>
          </p:spPr>
          <p:txBody>
            <a:bodyPr lIns="18288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Advanced Scheduling</a:t>
              </a:r>
            </a:p>
          </p:txBody>
        </p:sp>
        <p:sp>
          <p:nvSpPr>
            <p:cNvPr id="7" name="Rectangle 6"/>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60626" y="78221"/>
            <a:ext cx="1337908" cy="1337908"/>
          </a:xfrm>
          <a:prstGeom prst="rect">
            <a:avLst/>
          </a:prstGeom>
        </p:spPr>
      </p:pic>
      <p:pic>
        <p:nvPicPr>
          <p:cNvPr id="11" name="Picture 10" descr="crestron_logo_black_rgb.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355936" y="6262624"/>
            <a:ext cx="2564769" cy="294948"/>
          </a:xfrm>
          <a:prstGeom prst="rect">
            <a:avLst/>
          </a:prstGeom>
        </p:spPr>
      </p:pic>
    </p:spTree>
    <p:extLst>
      <p:ext uri="{BB962C8B-B14F-4D97-AF65-F5344CB8AC3E}">
        <p14:creationId xmlns:p14="http://schemas.microsoft.com/office/powerpoint/2010/main" val="115062477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 fill="hold"/>
                                        <p:tgtEl>
                                          <p:spTgt spid="5"/>
                                        </p:tgtEl>
                                        <p:attrNameLst>
                                          <p:attrName>ppt_x</p:attrName>
                                        </p:attrNameLst>
                                      </p:cBhvr>
                                      <p:tavLst>
                                        <p:tav tm="0">
                                          <p:val>
                                            <p:strVal val="1+#ppt_w/2"/>
                                          </p:val>
                                        </p:tav>
                                        <p:tav tm="100000">
                                          <p:val>
                                            <p:strVal val="#ppt_x"/>
                                          </p:val>
                                        </p:tav>
                                      </p:tavLst>
                                    </p:anim>
                                    <p:anim calcmode="lin" valueType="num">
                                      <p:cBhvr additive="base">
                                        <p:cTn id="8" dur="2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200"/>
                            </p:stCondLst>
                            <p:childTnLst>
                              <p:par>
                                <p:cTn id="10" presetID="1"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par>
                          <p:cTn id="12" fill="hold">
                            <p:stCondLst>
                              <p:cond delay="1200"/>
                            </p:stCondLst>
                            <p:childTnLst>
                              <p:par>
                                <p:cTn id="13" presetID="1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p:tgtEl>
                                          <p:spTgt spid="4"/>
                                        </p:tgtEl>
                                        <p:attrNameLst>
                                          <p:attrName>ppt_y</p:attrName>
                                        </p:attrNameLst>
                                      </p:cBhvr>
                                      <p:tavLst>
                                        <p:tav tm="0">
                                          <p:val>
                                            <p:strVal val="#ppt_y-#ppt_h*1.125000"/>
                                          </p:val>
                                        </p:tav>
                                        <p:tav tm="100000">
                                          <p:val>
                                            <p:strVal val="#ppt_y"/>
                                          </p:val>
                                        </p:tav>
                                      </p:tavLst>
                                    </p:anim>
                                    <p:animEffect transition="in" filter="wipe(down)">
                                      <p:cBhvr>
                                        <p:cTn id="16" dur="3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0" y="1"/>
            <a:ext cx="12188824" cy="6857998"/>
          </a:xfrm>
          <a:prstGeom prst="rect">
            <a:avLst/>
          </a:prstGeom>
        </p:spPr>
      </p:pic>
      <p:sp>
        <p:nvSpPr>
          <p:cNvPr id="9" name="Content Placeholder 2"/>
          <p:cNvSpPr txBox="1">
            <a:spLocks/>
          </p:cNvSpPr>
          <p:nvPr/>
        </p:nvSpPr>
        <p:spPr>
          <a:xfrm>
            <a:off x="-1" y="1136697"/>
            <a:ext cx="6098519" cy="5721303"/>
          </a:xfrm>
          <a:prstGeom prst="rect">
            <a:avLst/>
          </a:prstGeom>
          <a:solidFill>
            <a:schemeClr val="accent2">
              <a:lumMod val="20000"/>
              <a:lumOff val="80000"/>
              <a:alpha val="80000"/>
            </a:schemeClr>
          </a:solidFill>
        </p:spPr>
        <p:txBody>
          <a:bodyPr lIns="914400" tIns="228600" rIns="457200" bIns="228600" anchor="ctr"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20000"/>
              </a:lnSpc>
              <a:spcBef>
                <a:spcPts val="2500"/>
              </a:spcBef>
              <a:spcAft>
                <a:spcPts val="2500"/>
              </a:spcAft>
              <a:buNone/>
            </a:pPr>
            <a:endParaRPr lang="en-US" sz="1600" dirty="0"/>
          </a:p>
        </p:txBody>
      </p:sp>
      <p:pic>
        <p:nvPicPr>
          <p:cNvPr id="10" name="Picture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17815" y="2385242"/>
            <a:ext cx="680720" cy="680720"/>
          </a:xfrm>
          <a:prstGeom prst="rect">
            <a:avLst/>
          </a:prstGeom>
        </p:spPr>
      </p:pic>
      <p:sp>
        <p:nvSpPr>
          <p:cNvPr id="13" name="TextBox 12"/>
          <p:cNvSpPr txBox="1"/>
          <p:nvPr/>
        </p:nvSpPr>
        <p:spPr>
          <a:xfrm>
            <a:off x="1761371" y="2556325"/>
            <a:ext cx="3477084" cy="400110"/>
          </a:xfrm>
          <a:prstGeom prst="rect">
            <a:avLst/>
          </a:prstGeom>
          <a:noFill/>
        </p:spPr>
        <p:txBody>
          <a:bodyPr wrap="none" rtlCol="0">
            <a:spAutoFit/>
          </a:bodyPr>
          <a:lstStyle/>
          <a:p>
            <a:r>
              <a:rPr lang="en-US" sz="2000" b="1" dirty="0" smtClean="0">
                <a:latin typeface="Arial"/>
                <a:cs typeface="Arial"/>
              </a:rPr>
              <a:t>Native calendar integration</a:t>
            </a:r>
            <a:endParaRPr lang="en-US" sz="2000" b="1" dirty="0">
              <a:latin typeface="Arial"/>
              <a:cs typeface="Arial"/>
            </a:endParaRPr>
          </a:p>
        </p:txBody>
      </p:sp>
      <p:pic>
        <p:nvPicPr>
          <p:cNvPr id="14" name="Picture 1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17815" y="3238216"/>
            <a:ext cx="680720" cy="680720"/>
          </a:xfrm>
          <a:prstGeom prst="rect">
            <a:avLst/>
          </a:prstGeom>
        </p:spPr>
      </p:pic>
      <p:sp>
        <p:nvSpPr>
          <p:cNvPr id="15" name="TextBox 14"/>
          <p:cNvSpPr txBox="1"/>
          <p:nvPr/>
        </p:nvSpPr>
        <p:spPr>
          <a:xfrm>
            <a:off x="1761371" y="3240621"/>
            <a:ext cx="2436259" cy="707886"/>
          </a:xfrm>
          <a:prstGeom prst="rect">
            <a:avLst/>
          </a:prstGeom>
          <a:noFill/>
        </p:spPr>
        <p:txBody>
          <a:bodyPr wrap="none" rtlCol="0">
            <a:spAutoFit/>
          </a:bodyPr>
          <a:lstStyle/>
          <a:p>
            <a:pPr marL="0" indent="0">
              <a:spcBef>
                <a:spcPts val="2500"/>
              </a:spcBef>
              <a:spcAft>
                <a:spcPts val="2500"/>
              </a:spcAft>
              <a:buNone/>
            </a:pPr>
            <a:r>
              <a:rPr lang="en-US" sz="2000" b="1" dirty="0" smtClean="0">
                <a:latin typeface="Arial"/>
                <a:cs typeface="Arial"/>
              </a:rPr>
              <a:t>Real-time</a:t>
            </a:r>
            <a:r>
              <a:rPr lang="en-US" sz="2000" b="1" dirty="0">
                <a:latin typeface="Arial"/>
                <a:cs typeface="Arial"/>
              </a:rPr>
              <a:t>, </a:t>
            </a:r>
            <a:r>
              <a:rPr lang="en-US" sz="2000" b="1" dirty="0" smtClean="0">
                <a:latin typeface="Arial"/>
                <a:cs typeface="Arial"/>
              </a:rPr>
              <a:t>in-room </a:t>
            </a:r>
            <a:br>
              <a:rPr lang="en-US" sz="2000" b="1" dirty="0" smtClean="0">
                <a:latin typeface="Arial"/>
                <a:cs typeface="Arial"/>
              </a:rPr>
            </a:br>
            <a:r>
              <a:rPr lang="en-US" sz="2000" b="1" dirty="0" smtClean="0">
                <a:latin typeface="Arial"/>
                <a:cs typeface="Arial"/>
              </a:rPr>
              <a:t>status &amp; booking</a:t>
            </a:r>
            <a:endParaRPr lang="en-US" sz="2000" b="1" dirty="0">
              <a:latin typeface="Arial"/>
              <a:cs typeface="Arial"/>
            </a:endParaRPr>
          </a:p>
        </p:txBody>
      </p:sp>
      <p:pic>
        <p:nvPicPr>
          <p:cNvPr id="16" name="Picture 1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17815" y="4086837"/>
            <a:ext cx="680720" cy="680720"/>
          </a:xfrm>
          <a:prstGeom prst="rect">
            <a:avLst/>
          </a:prstGeom>
        </p:spPr>
      </p:pic>
      <p:sp>
        <p:nvSpPr>
          <p:cNvPr id="17" name="TextBox 16"/>
          <p:cNvSpPr txBox="1"/>
          <p:nvPr/>
        </p:nvSpPr>
        <p:spPr>
          <a:xfrm>
            <a:off x="1761371" y="4201494"/>
            <a:ext cx="2635632" cy="451406"/>
          </a:xfrm>
          <a:prstGeom prst="rect">
            <a:avLst/>
          </a:prstGeom>
          <a:noFill/>
        </p:spPr>
        <p:txBody>
          <a:bodyPr wrap="none" rtlCol="0" anchor="ctr" anchorCtr="0">
            <a:spAutoFit/>
          </a:bodyPr>
          <a:lstStyle/>
          <a:p>
            <a:pPr marL="0" indent="0">
              <a:lnSpc>
                <a:spcPct val="120000"/>
              </a:lnSpc>
              <a:spcBef>
                <a:spcPts val="2500"/>
              </a:spcBef>
              <a:spcAft>
                <a:spcPts val="2500"/>
              </a:spcAft>
              <a:buNone/>
            </a:pPr>
            <a:r>
              <a:rPr lang="en-US" sz="2000" b="1" dirty="0">
                <a:latin typeface="Arial"/>
                <a:cs typeface="Arial"/>
              </a:rPr>
              <a:t>Room </a:t>
            </a:r>
            <a:r>
              <a:rPr lang="en-US" sz="2000" b="1" dirty="0" smtClean="0">
                <a:latin typeface="Arial"/>
                <a:cs typeface="Arial"/>
              </a:rPr>
              <a:t>selection tool</a:t>
            </a:r>
            <a:endParaRPr lang="en-US" sz="2000" b="1" dirty="0">
              <a:latin typeface="Arial"/>
              <a:cs typeface="Arial"/>
            </a:endParaRPr>
          </a:p>
        </p:txBody>
      </p:sp>
      <p:pic>
        <p:nvPicPr>
          <p:cNvPr id="18" name="Picture 17"/>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17815" y="4942550"/>
            <a:ext cx="680720" cy="680720"/>
          </a:xfrm>
          <a:prstGeom prst="rect">
            <a:avLst/>
          </a:prstGeom>
        </p:spPr>
      </p:pic>
      <p:sp>
        <p:nvSpPr>
          <p:cNvPr id="19" name="TextBox 18"/>
          <p:cNvSpPr txBox="1"/>
          <p:nvPr/>
        </p:nvSpPr>
        <p:spPr>
          <a:xfrm>
            <a:off x="1761371" y="5057207"/>
            <a:ext cx="3419225" cy="451406"/>
          </a:xfrm>
          <a:prstGeom prst="rect">
            <a:avLst/>
          </a:prstGeom>
          <a:noFill/>
        </p:spPr>
        <p:txBody>
          <a:bodyPr wrap="none" rtlCol="0" anchor="ctr" anchorCtr="0">
            <a:spAutoFit/>
          </a:bodyPr>
          <a:lstStyle/>
          <a:p>
            <a:pPr marL="0" indent="0">
              <a:lnSpc>
                <a:spcPct val="120000"/>
              </a:lnSpc>
              <a:spcBef>
                <a:spcPts val="2500"/>
              </a:spcBef>
              <a:spcAft>
                <a:spcPts val="2500"/>
              </a:spcAft>
              <a:buNone/>
            </a:pPr>
            <a:r>
              <a:rPr lang="en-US" sz="2000" b="1" dirty="0">
                <a:latin typeface="Arial"/>
                <a:cs typeface="Arial"/>
              </a:rPr>
              <a:t>Mobile </a:t>
            </a:r>
            <a:r>
              <a:rPr lang="en-US" sz="2000" b="1" dirty="0" smtClean="0">
                <a:latin typeface="Arial"/>
                <a:cs typeface="Arial"/>
              </a:rPr>
              <a:t>contextual booking</a:t>
            </a:r>
            <a:endParaRPr lang="en-US" sz="2000" b="1" dirty="0">
              <a:latin typeface="Arial"/>
              <a:cs typeface="Arial"/>
            </a:endParaRPr>
          </a:p>
        </p:txBody>
      </p:sp>
      <p:grpSp>
        <p:nvGrpSpPr>
          <p:cNvPr id="22" name="Group 21"/>
          <p:cNvGrpSpPr/>
          <p:nvPr/>
        </p:nvGrpSpPr>
        <p:grpSpPr>
          <a:xfrm>
            <a:off x="-1" y="276832"/>
            <a:ext cx="12188825" cy="859864"/>
            <a:chOff x="-1" y="276832"/>
            <a:chExt cx="12188825" cy="859864"/>
          </a:xfrm>
        </p:grpSpPr>
        <p:sp>
          <p:nvSpPr>
            <p:cNvPr id="23" name="Content Placeholder 2"/>
            <p:cNvSpPr txBox="1">
              <a:spLocks/>
            </p:cNvSpPr>
            <p:nvPr/>
          </p:nvSpPr>
          <p:spPr>
            <a:xfrm>
              <a:off x="-1" y="322551"/>
              <a:ext cx="12188825" cy="814145"/>
            </a:xfrm>
            <a:prstGeom prst="rect">
              <a:avLst/>
            </a:prstGeom>
            <a:solidFill>
              <a:srgbClr val="FFFFFF">
                <a:alpha val="90000"/>
              </a:srgbClr>
            </a:solidFill>
          </p:spPr>
          <p:txBody>
            <a:bodyPr lIns="18288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Advanced Scheduling</a:t>
              </a:r>
            </a:p>
          </p:txBody>
        </p:sp>
        <p:sp>
          <p:nvSpPr>
            <p:cNvPr id="24" name="Rectangle 23"/>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25" name="Picture 24"/>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0626" y="78221"/>
            <a:ext cx="1337908" cy="1337908"/>
          </a:xfrm>
          <a:prstGeom prst="rect">
            <a:avLst/>
          </a:prstGeom>
        </p:spPr>
      </p:pic>
      <p:pic>
        <p:nvPicPr>
          <p:cNvPr id="3" name="Picture 2"/>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306481" y="2519866"/>
            <a:ext cx="6090305" cy="4167050"/>
          </a:xfrm>
          <a:prstGeom prst="rect">
            <a:avLst/>
          </a:prstGeom>
          <a:effectLst>
            <a:outerShdw blurRad="190500" dist="38100" dir="2700000" algn="tl" rotWithShape="0">
              <a:srgbClr val="000000">
                <a:alpha val="43000"/>
              </a:srgbClr>
            </a:outerShdw>
          </a:effectLst>
        </p:spPr>
      </p:pic>
      <p:pic>
        <p:nvPicPr>
          <p:cNvPr id="21" name="Picture 20"/>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5306481" y="2519867"/>
            <a:ext cx="6090303" cy="4167050"/>
          </a:xfrm>
          <a:prstGeom prst="rect">
            <a:avLst/>
          </a:prstGeom>
          <a:effectLst>
            <a:outerShdw blurRad="190500" dist="38100" dir="2700000" algn="tl" rotWithShape="0">
              <a:srgbClr val="000000">
                <a:alpha val="43000"/>
              </a:srgbClr>
            </a:outerShdw>
          </a:effectLst>
        </p:spPr>
      </p:pic>
      <p:pic>
        <p:nvPicPr>
          <p:cNvPr id="4" name="Picture 3" descr="Proximity-Room-Booking_Phone_v2.pn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908961" y="1618774"/>
            <a:ext cx="2458745" cy="5068143"/>
          </a:xfrm>
          <a:prstGeom prst="rect">
            <a:avLst/>
          </a:prstGeom>
        </p:spPr>
      </p:pic>
      <p:pic>
        <p:nvPicPr>
          <p:cNvPr id="27" name="Picture 26" descr="crestron_logo_black_rgb.png"/>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9355936" y="6262624"/>
            <a:ext cx="2564769" cy="294948"/>
          </a:xfrm>
          <a:prstGeom prst="rect">
            <a:avLst/>
          </a:prstGeom>
        </p:spPr>
      </p:pic>
    </p:spTree>
    <p:extLst>
      <p:ext uri="{BB962C8B-B14F-4D97-AF65-F5344CB8AC3E}">
        <p14:creationId xmlns:p14="http://schemas.microsoft.com/office/powerpoint/2010/main" val="2657364053"/>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50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
                                        <p:tgtEl>
                                          <p:spTgt spid="13"/>
                                        </p:tgtEl>
                                        <p:attrNameLst>
                                          <p:attrName>ppt_x</p:attrName>
                                        </p:attrNameLst>
                                      </p:cBhvr>
                                      <p:tavLst>
                                        <p:tav tm="0">
                                          <p:val>
                                            <p:strVal val="#ppt_x-#ppt_w*1.125000"/>
                                          </p:val>
                                        </p:tav>
                                        <p:tav tm="100000">
                                          <p:val>
                                            <p:strVal val="#ppt_x"/>
                                          </p:val>
                                        </p:tav>
                                      </p:tavLst>
                                    </p:anim>
                                    <p:animEffect transition="in" filter="wipe(right)">
                                      <p:cBhvr>
                                        <p:cTn id="8" dur="100"/>
                                        <p:tgtEl>
                                          <p:spTgt spid="13"/>
                                        </p:tgtEl>
                                      </p:cBhvr>
                                    </p:animEffect>
                                  </p:childTnLst>
                                </p:cTn>
                              </p:par>
                              <p:par>
                                <p:cTn id="9" presetID="1" presetClass="entr" presetSubtype="0"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2" presetClass="entr" presetSubtype="8" fill="hold" grpId="0" nodeType="clickEffect">
                                  <p:stCondLst>
                                    <p:cond delay="0"/>
                                  </p:stCondLst>
                                  <p:iterate type="lt">
                                    <p:tmPct val="10000"/>
                                  </p:iterate>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
                                        <p:tgtEl>
                                          <p:spTgt spid="15"/>
                                        </p:tgtEl>
                                        <p:attrNameLst>
                                          <p:attrName>ppt_x</p:attrName>
                                        </p:attrNameLst>
                                      </p:cBhvr>
                                      <p:tavLst>
                                        <p:tav tm="0">
                                          <p:val>
                                            <p:strVal val="#ppt_x-#ppt_w*1.125000"/>
                                          </p:val>
                                        </p:tav>
                                        <p:tav tm="100000">
                                          <p:val>
                                            <p:strVal val="#ppt_x"/>
                                          </p:val>
                                        </p:tav>
                                      </p:tavLst>
                                    </p:anim>
                                    <p:animEffect transition="in" filter="wipe(right)">
                                      <p:cBhvr>
                                        <p:cTn id="16" dur="100"/>
                                        <p:tgtEl>
                                          <p:spTgt spid="15"/>
                                        </p:tgtEl>
                                      </p:cBhvr>
                                    </p:animEffec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0" presetClass="entr" presetSubtype="0" fill="hold" nodeType="withEffect">
                                  <p:stCondLst>
                                    <p:cond delay="100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300"/>
                                        <p:tgtEl>
                                          <p:spTgt spid="3"/>
                                        </p:tgtEl>
                                      </p:cBhvr>
                                    </p:animEffect>
                                  </p:childTnLst>
                                </p:cTn>
                              </p:par>
                              <p:par>
                                <p:cTn id="22" presetID="10" presetClass="entr" presetSubtype="0" fill="hold" nodeType="withEffect">
                                  <p:stCondLst>
                                    <p:cond delay="400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grpId="0" nodeType="clickEffect">
                                  <p:stCondLst>
                                    <p:cond delay="0"/>
                                  </p:stCondLst>
                                  <p:iterate type="lt">
                                    <p:tmPct val="10000"/>
                                  </p:iterate>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100"/>
                                        <p:tgtEl>
                                          <p:spTgt spid="17"/>
                                        </p:tgtEl>
                                        <p:attrNameLst>
                                          <p:attrName>ppt_x</p:attrName>
                                        </p:attrNameLst>
                                      </p:cBhvr>
                                      <p:tavLst>
                                        <p:tav tm="0">
                                          <p:val>
                                            <p:strVal val="#ppt_x-#ppt_w*1.125000"/>
                                          </p:val>
                                        </p:tav>
                                        <p:tav tm="100000">
                                          <p:val>
                                            <p:strVal val="#ppt_x"/>
                                          </p:val>
                                        </p:tav>
                                      </p:tavLst>
                                    </p:anim>
                                    <p:animEffect transition="in" filter="wipe(right)">
                                      <p:cBhvr>
                                        <p:cTn id="30" dur="100"/>
                                        <p:tgtEl>
                                          <p:spTgt spid="17"/>
                                        </p:tgtEl>
                                      </p:cBhvr>
                                    </p:animEffect>
                                  </p:childTnLst>
                                </p:cTn>
                              </p:par>
                              <p:par>
                                <p:cTn id="31" presetID="1" presetClass="exit" presetSubtype="0" fill="hold" nodeType="withEffect">
                                  <p:stCondLst>
                                    <p:cond delay="0"/>
                                  </p:stCondLst>
                                  <p:childTnLst>
                                    <p:set>
                                      <p:cBhvr>
                                        <p:cTn id="32" dur="1" fill="hold">
                                          <p:stCondLst>
                                            <p:cond delay="0"/>
                                          </p:stCondLst>
                                        </p:cTn>
                                        <p:tgtEl>
                                          <p:spTgt spid="3"/>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2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2" presetClass="entr" presetSubtype="8" fill="hold" grpId="0" nodeType="clickEffect">
                                  <p:stCondLst>
                                    <p:cond delay="0"/>
                                  </p:stCondLst>
                                  <p:iterate type="lt">
                                    <p:tmPct val="10000"/>
                                  </p:iterate>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100"/>
                                        <p:tgtEl>
                                          <p:spTgt spid="19"/>
                                        </p:tgtEl>
                                        <p:attrNameLst>
                                          <p:attrName>ppt_x</p:attrName>
                                        </p:attrNameLst>
                                      </p:cBhvr>
                                      <p:tavLst>
                                        <p:tav tm="0">
                                          <p:val>
                                            <p:strVal val="#ppt_x-#ppt_w*1.125000"/>
                                          </p:val>
                                        </p:tav>
                                        <p:tav tm="100000">
                                          <p:val>
                                            <p:strVal val="#ppt_x"/>
                                          </p:val>
                                        </p:tav>
                                      </p:tavLst>
                                    </p:anim>
                                    <p:animEffect transition="in" filter="wipe(right)">
                                      <p:cBhvr>
                                        <p:cTn id="42" dur="100"/>
                                        <p:tgtEl>
                                          <p:spTgt spid="19"/>
                                        </p:tgtEl>
                                      </p:cBhvr>
                                    </p:animEffec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0" presetClass="entr" presetSubtype="0" fill="hold" nodeType="withEffect">
                                  <p:stCondLst>
                                    <p:cond delay="100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 y="1"/>
            <a:ext cx="12188826" cy="6857998"/>
          </a:xfrm>
          <a:prstGeom prst="rect">
            <a:avLst/>
          </a:prstGeom>
        </p:spPr>
      </p:pic>
      <p:sp>
        <p:nvSpPr>
          <p:cNvPr id="4" name="Content Placeholder 2"/>
          <p:cNvSpPr txBox="1">
            <a:spLocks/>
          </p:cNvSpPr>
          <p:nvPr/>
        </p:nvSpPr>
        <p:spPr>
          <a:xfrm>
            <a:off x="-1" y="1136697"/>
            <a:ext cx="6098519" cy="5721303"/>
          </a:xfrm>
          <a:prstGeom prst="rect">
            <a:avLst/>
          </a:prstGeom>
          <a:solidFill>
            <a:schemeClr val="accent2">
              <a:lumMod val="20000"/>
              <a:lumOff val="80000"/>
              <a:alpha val="80000"/>
            </a:schemeClr>
          </a:solidFill>
        </p:spPr>
        <p:txBody>
          <a:bodyPr lIns="914400" tIns="228600" rIns="457200" bIns="228600" anchor="ctr"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20000"/>
              </a:lnSpc>
              <a:buNone/>
            </a:pPr>
            <a:r>
              <a:rPr lang="en-US" sz="2000" b="1" dirty="0"/>
              <a:t>Resolve issues faster</a:t>
            </a:r>
            <a:r>
              <a:rPr lang="en-US" sz="2000" b="1" dirty="0" smtClean="0"/>
              <a:t>,</a:t>
            </a:r>
            <a:br>
              <a:rPr lang="en-US" sz="2000" b="1" dirty="0" smtClean="0"/>
            </a:br>
            <a:r>
              <a:rPr lang="en-US" sz="2000" dirty="0" smtClean="0"/>
              <a:t>minimizing </a:t>
            </a:r>
            <a:r>
              <a:rPr lang="en-US" sz="2000" dirty="0"/>
              <a:t>disruptions and frustration.</a:t>
            </a:r>
          </a:p>
        </p:txBody>
      </p:sp>
      <p:grpSp>
        <p:nvGrpSpPr>
          <p:cNvPr id="5" name="Group 4"/>
          <p:cNvGrpSpPr/>
          <p:nvPr/>
        </p:nvGrpSpPr>
        <p:grpSpPr>
          <a:xfrm>
            <a:off x="-1" y="276832"/>
            <a:ext cx="12188825" cy="859864"/>
            <a:chOff x="-1" y="276832"/>
            <a:chExt cx="12188825" cy="859864"/>
          </a:xfrm>
        </p:grpSpPr>
        <p:sp>
          <p:nvSpPr>
            <p:cNvPr id="6" name="Content Placeholder 2"/>
            <p:cNvSpPr txBox="1">
              <a:spLocks/>
            </p:cNvSpPr>
            <p:nvPr/>
          </p:nvSpPr>
          <p:spPr>
            <a:xfrm>
              <a:off x="-1" y="322551"/>
              <a:ext cx="12188825" cy="814145"/>
            </a:xfrm>
            <a:prstGeom prst="rect">
              <a:avLst/>
            </a:prstGeom>
            <a:solidFill>
              <a:srgbClr val="FFFFFF">
                <a:alpha val="90000"/>
              </a:srgbClr>
            </a:solidFill>
          </p:spPr>
          <p:txBody>
            <a:bodyPr lIns="18288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Centralized </a:t>
              </a:r>
              <a:r>
                <a:rPr lang="en-US" sz="2800" dirty="0">
                  <a:solidFill>
                    <a:schemeClr val="accent1"/>
                  </a:solidFill>
                </a:rPr>
                <a:t>Help Desk and Support</a:t>
              </a:r>
              <a:endParaRPr lang="en-US" sz="2800" dirty="0" smtClean="0">
                <a:solidFill>
                  <a:schemeClr val="accent1"/>
                </a:solidFill>
              </a:endParaRPr>
            </a:p>
          </p:txBody>
        </p:sp>
        <p:sp>
          <p:nvSpPr>
            <p:cNvPr id="7" name="Rectangle 6"/>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0626" y="78221"/>
            <a:ext cx="1337908" cy="1337908"/>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368283" y="6262624"/>
            <a:ext cx="2540074" cy="294948"/>
          </a:xfrm>
          <a:prstGeom prst="rect">
            <a:avLst/>
          </a:prstGeom>
        </p:spPr>
      </p:pic>
    </p:spTree>
    <p:extLst>
      <p:ext uri="{BB962C8B-B14F-4D97-AF65-F5344CB8AC3E}">
        <p14:creationId xmlns:p14="http://schemas.microsoft.com/office/powerpoint/2010/main" val="329299198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 fill="hold"/>
                                        <p:tgtEl>
                                          <p:spTgt spid="5"/>
                                        </p:tgtEl>
                                        <p:attrNameLst>
                                          <p:attrName>ppt_x</p:attrName>
                                        </p:attrNameLst>
                                      </p:cBhvr>
                                      <p:tavLst>
                                        <p:tav tm="0">
                                          <p:val>
                                            <p:strVal val="1+#ppt_w/2"/>
                                          </p:val>
                                        </p:tav>
                                        <p:tav tm="100000">
                                          <p:val>
                                            <p:strVal val="#ppt_x"/>
                                          </p:val>
                                        </p:tav>
                                      </p:tavLst>
                                    </p:anim>
                                    <p:anim calcmode="lin" valueType="num">
                                      <p:cBhvr additive="base">
                                        <p:cTn id="8" dur="2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200"/>
                            </p:stCondLst>
                            <p:childTnLst>
                              <p:par>
                                <p:cTn id="10" presetID="1"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par>
                          <p:cTn id="12" fill="hold">
                            <p:stCondLst>
                              <p:cond delay="1200"/>
                            </p:stCondLst>
                            <p:childTnLst>
                              <p:par>
                                <p:cTn id="13" presetID="1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p:tgtEl>
                                          <p:spTgt spid="4"/>
                                        </p:tgtEl>
                                        <p:attrNameLst>
                                          <p:attrName>ppt_y</p:attrName>
                                        </p:attrNameLst>
                                      </p:cBhvr>
                                      <p:tavLst>
                                        <p:tav tm="0">
                                          <p:val>
                                            <p:strVal val="#ppt_y-#ppt_h*1.125000"/>
                                          </p:val>
                                        </p:tav>
                                        <p:tav tm="100000">
                                          <p:val>
                                            <p:strVal val="#ppt_y"/>
                                          </p:val>
                                        </p:tav>
                                      </p:tavLst>
                                    </p:anim>
                                    <p:animEffect transition="in" filter="wipe(down)">
                                      <p:cBhvr>
                                        <p:cTn id="16" dur="3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 y="1"/>
            <a:ext cx="12188826" cy="6857998"/>
          </a:xfrm>
          <a:prstGeom prst="rect">
            <a:avLst/>
          </a:prstGeom>
        </p:spPr>
      </p:pic>
      <p:sp>
        <p:nvSpPr>
          <p:cNvPr id="9" name="Content Placeholder 2"/>
          <p:cNvSpPr txBox="1">
            <a:spLocks/>
          </p:cNvSpPr>
          <p:nvPr/>
        </p:nvSpPr>
        <p:spPr>
          <a:xfrm>
            <a:off x="-1" y="1136697"/>
            <a:ext cx="6098519" cy="5721303"/>
          </a:xfrm>
          <a:prstGeom prst="rect">
            <a:avLst/>
          </a:prstGeom>
          <a:solidFill>
            <a:schemeClr val="accent2">
              <a:lumMod val="20000"/>
              <a:lumOff val="80000"/>
              <a:alpha val="80000"/>
            </a:schemeClr>
          </a:solidFill>
        </p:spPr>
        <p:txBody>
          <a:bodyPr lIns="914400" tIns="228600" rIns="457200" bIns="228600" anchor="ctr"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20000"/>
              </a:lnSpc>
              <a:spcBef>
                <a:spcPts val="2500"/>
              </a:spcBef>
              <a:spcAft>
                <a:spcPts val="2500"/>
              </a:spcAft>
              <a:buNone/>
            </a:pPr>
            <a:endParaRPr lang="en-US" sz="1600" dirty="0"/>
          </a:p>
        </p:txBody>
      </p:sp>
      <p:pic>
        <p:nvPicPr>
          <p:cNvPr id="10" name="Picture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17815" y="1524281"/>
            <a:ext cx="680720" cy="680720"/>
          </a:xfrm>
          <a:prstGeom prst="rect">
            <a:avLst/>
          </a:prstGeom>
        </p:spPr>
      </p:pic>
      <p:sp>
        <p:nvSpPr>
          <p:cNvPr id="13" name="TextBox 12"/>
          <p:cNvSpPr txBox="1"/>
          <p:nvPr/>
        </p:nvSpPr>
        <p:spPr>
          <a:xfrm>
            <a:off x="1761371" y="1695364"/>
            <a:ext cx="3390672" cy="400110"/>
          </a:xfrm>
          <a:prstGeom prst="rect">
            <a:avLst/>
          </a:prstGeom>
          <a:noFill/>
        </p:spPr>
        <p:txBody>
          <a:bodyPr wrap="none" rtlCol="0">
            <a:spAutoFit/>
          </a:bodyPr>
          <a:lstStyle/>
          <a:p>
            <a:r>
              <a:rPr lang="en-US" sz="2000" b="1" dirty="0">
                <a:latin typeface="Arial"/>
                <a:cs typeface="Arial"/>
              </a:rPr>
              <a:t>Documentation </a:t>
            </a:r>
            <a:r>
              <a:rPr lang="en-US" sz="2000" b="1" dirty="0" smtClean="0">
                <a:latin typeface="Arial"/>
                <a:cs typeface="Arial"/>
              </a:rPr>
              <a:t>repository</a:t>
            </a:r>
            <a:endParaRPr lang="en-US" sz="2000" b="1" dirty="0">
              <a:latin typeface="Arial"/>
              <a:cs typeface="Arial"/>
            </a:endParaRPr>
          </a:p>
        </p:txBody>
      </p:sp>
      <p:pic>
        <p:nvPicPr>
          <p:cNvPr id="14" name="Picture 1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17815" y="2377255"/>
            <a:ext cx="680720" cy="680720"/>
          </a:xfrm>
          <a:prstGeom prst="rect">
            <a:avLst/>
          </a:prstGeom>
        </p:spPr>
      </p:pic>
      <p:sp>
        <p:nvSpPr>
          <p:cNvPr id="15" name="TextBox 14"/>
          <p:cNvSpPr txBox="1"/>
          <p:nvPr/>
        </p:nvSpPr>
        <p:spPr>
          <a:xfrm>
            <a:off x="1761371" y="2527820"/>
            <a:ext cx="2151976" cy="451406"/>
          </a:xfrm>
          <a:prstGeom prst="rect">
            <a:avLst/>
          </a:prstGeom>
          <a:noFill/>
        </p:spPr>
        <p:txBody>
          <a:bodyPr wrap="none" rtlCol="0">
            <a:spAutoFit/>
          </a:bodyPr>
          <a:lstStyle/>
          <a:p>
            <a:pPr marL="0" indent="0">
              <a:lnSpc>
                <a:spcPct val="120000"/>
              </a:lnSpc>
              <a:spcBef>
                <a:spcPts val="2500"/>
              </a:spcBef>
              <a:spcAft>
                <a:spcPts val="2500"/>
              </a:spcAft>
              <a:buNone/>
            </a:pPr>
            <a:r>
              <a:rPr lang="en-US" sz="2000" b="1" dirty="0" smtClean="0">
                <a:latin typeface="Arial"/>
                <a:cs typeface="Arial"/>
              </a:rPr>
              <a:t>Help desk alerts</a:t>
            </a:r>
            <a:endParaRPr lang="en-US" sz="2000" b="1" dirty="0">
              <a:latin typeface="Arial"/>
              <a:cs typeface="Arial"/>
            </a:endParaRPr>
          </a:p>
        </p:txBody>
      </p:sp>
      <p:pic>
        <p:nvPicPr>
          <p:cNvPr id="16" name="Picture 1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17815" y="3225876"/>
            <a:ext cx="680720" cy="680720"/>
          </a:xfrm>
          <a:prstGeom prst="rect">
            <a:avLst/>
          </a:prstGeom>
        </p:spPr>
      </p:pic>
      <p:sp>
        <p:nvSpPr>
          <p:cNvPr id="17" name="TextBox 16"/>
          <p:cNvSpPr txBox="1"/>
          <p:nvPr/>
        </p:nvSpPr>
        <p:spPr>
          <a:xfrm>
            <a:off x="1761371" y="3340533"/>
            <a:ext cx="2436509" cy="451406"/>
          </a:xfrm>
          <a:prstGeom prst="rect">
            <a:avLst/>
          </a:prstGeom>
          <a:noFill/>
        </p:spPr>
        <p:txBody>
          <a:bodyPr wrap="none" rtlCol="0" anchor="ctr" anchorCtr="0">
            <a:spAutoFit/>
          </a:bodyPr>
          <a:lstStyle/>
          <a:p>
            <a:pPr marL="0" indent="0">
              <a:lnSpc>
                <a:spcPct val="120000"/>
              </a:lnSpc>
              <a:spcBef>
                <a:spcPts val="2500"/>
              </a:spcBef>
              <a:spcAft>
                <a:spcPts val="2500"/>
              </a:spcAft>
              <a:buNone/>
            </a:pPr>
            <a:r>
              <a:rPr lang="en-US" sz="2000" b="1" dirty="0" smtClean="0">
                <a:latin typeface="Arial"/>
                <a:cs typeface="Arial"/>
              </a:rPr>
              <a:t>Instant messaging</a:t>
            </a:r>
            <a:endParaRPr lang="en-US" sz="2000" b="1" dirty="0">
              <a:latin typeface="Arial"/>
              <a:cs typeface="Arial"/>
            </a:endParaRPr>
          </a:p>
        </p:txBody>
      </p:sp>
      <p:pic>
        <p:nvPicPr>
          <p:cNvPr id="18" name="Picture 17"/>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17815" y="4081589"/>
            <a:ext cx="680720" cy="680720"/>
          </a:xfrm>
          <a:prstGeom prst="rect">
            <a:avLst/>
          </a:prstGeom>
        </p:spPr>
      </p:pic>
      <p:sp>
        <p:nvSpPr>
          <p:cNvPr id="19" name="TextBox 18"/>
          <p:cNvSpPr txBox="1"/>
          <p:nvPr/>
        </p:nvSpPr>
        <p:spPr>
          <a:xfrm>
            <a:off x="1761371" y="4196246"/>
            <a:ext cx="2065690" cy="451406"/>
          </a:xfrm>
          <a:prstGeom prst="rect">
            <a:avLst/>
          </a:prstGeom>
          <a:noFill/>
        </p:spPr>
        <p:txBody>
          <a:bodyPr wrap="none" rtlCol="0" anchor="ctr" anchorCtr="0">
            <a:spAutoFit/>
          </a:bodyPr>
          <a:lstStyle/>
          <a:p>
            <a:pPr marL="0" indent="0">
              <a:lnSpc>
                <a:spcPct val="120000"/>
              </a:lnSpc>
              <a:spcBef>
                <a:spcPts val="2500"/>
              </a:spcBef>
              <a:spcAft>
                <a:spcPts val="2500"/>
              </a:spcAft>
              <a:buNone/>
            </a:pPr>
            <a:r>
              <a:rPr lang="en-US" sz="2000" b="1" dirty="0" smtClean="0">
                <a:latin typeface="Arial"/>
                <a:cs typeface="Arial"/>
              </a:rPr>
              <a:t>Remote control</a:t>
            </a:r>
            <a:endParaRPr lang="en-US" sz="2000" b="1" dirty="0">
              <a:latin typeface="Arial"/>
              <a:cs typeface="Arial"/>
            </a:endParaRPr>
          </a:p>
        </p:txBody>
      </p:sp>
      <p:pic>
        <p:nvPicPr>
          <p:cNvPr id="20" name="Picture 19"/>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17815" y="4937469"/>
            <a:ext cx="680720" cy="680720"/>
          </a:xfrm>
          <a:prstGeom prst="rect">
            <a:avLst/>
          </a:prstGeom>
        </p:spPr>
      </p:pic>
      <p:sp>
        <p:nvSpPr>
          <p:cNvPr id="21" name="TextBox 20"/>
          <p:cNvSpPr txBox="1"/>
          <p:nvPr/>
        </p:nvSpPr>
        <p:spPr>
          <a:xfrm>
            <a:off x="1761371" y="5052126"/>
            <a:ext cx="1781282" cy="451406"/>
          </a:xfrm>
          <a:prstGeom prst="rect">
            <a:avLst/>
          </a:prstGeom>
          <a:noFill/>
        </p:spPr>
        <p:txBody>
          <a:bodyPr wrap="none" rtlCol="0" anchor="ctr" anchorCtr="0">
            <a:spAutoFit/>
          </a:bodyPr>
          <a:lstStyle/>
          <a:p>
            <a:pPr marL="0" indent="0">
              <a:lnSpc>
                <a:spcPct val="120000"/>
              </a:lnSpc>
              <a:spcBef>
                <a:spcPts val="2500"/>
              </a:spcBef>
              <a:spcAft>
                <a:spcPts val="2500"/>
              </a:spcAft>
              <a:buNone/>
            </a:pPr>
            <a:r>
              <a:rPr lang="en-US" sz="2000" b="1" dirty="0" smtClean="0">
                <a:latin typeface="Arial"/>
                <a:cs typeface="Arial"/>
              </a:rPr>
              <a:t>Live webcam</a:t>
            </a:r>
            <a:endParaRPr lang="en-US" sz="2000" b="1" dirty="0">
              <a:latin typeface="Arial"/>
              <a:cs typeface="Arial"/>
            </a:endParaRPr>
          </a:p>
        </p:txBody>
      </p:sp>
      <p:grpSp>
        <p:nvGrpSpPr>
          <p:cNvPr id="22" name="Group 21"/>
          <p:cNvGrpSpPr/>
          <p:nvPr/>
        </p:nvGrpSpPr>
        <p:grpSpPr>
          <a:xfrm>
            <a:off x="-1" y="276832"/>
            <a:ext cx="12188825" cy="859864"/>
            <a:chOff x="-1" y="276832"/>
            <a:chExt cx="12188825" cy="859864"/>
          </a:xfrm>
        </p:grpSpPr>
        <p:sp>
          <p:nvSpPr>
            <p:cNvPr id="23" name="Content Placeholder 2"/>
            <p:cNvSpPr txBox="1">
              <a:spLocks/>
            </p:cNvSpPr>
            <p:nvPr/>
          </p:nvSpPr>
          <p:spPr>
            <a:xfrm>
              <a:off x="-1" y="322551"/>
              <a:ext cx="12188825" cy="814145"/>
            </a:xfrm>
            <a:prstGeom prst="rect">
              <a:avLst/>
            </a:prstGeom>
            <a:solidFill>
              <a:srgbClr val="FFFFFF">
                <a:alpha val="90000"/>
              </a:srgbClr>
            </a:solidFill>
          </p:spPr>
          <p:txBody>
            <a:bodyPr lIns="18288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Centralized </a:t>
              </a:r>
              <a:r>
                <a:rPr lang="en-US" sz="2800" dirty="0">
                  <a:solidFill>
                    <a:schemeClr val="accent1"/>
                  </a:solidFill>
                </a:rPr>
                <a:t>Help Desk and Support</a:t>
              </a:r>
              <a:endParaRPr lang="en-US" sz="2800" dirty="0" smtClean="0">
                <a:solidFill>
                  <a:schemeClr val="accent1"/>
                </a:solidFill>
              </a:endParaRPr>
            </a:p>
          </p:txBody>
        </p:sp>
        <p:sp>
          <p:nvSpPr>
            <p:cNvPr id="24" name="Rectangle 23"/>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25" name="Picture 24"/>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60626" y="78221"/>
            <a:ext cx="1337908" cy="1337908"/>
          </a:xfrm>
          <a:prstGeom prst="rect">
            <a:avLst/>
          </a:prstGeom>
        </p:spPr>
      </p:pic>
      <p:pic>
        <p:nvPicPr>
          <p:cNvPr id="26" name="Picture 25"/>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917815" y="5789993"/>
            <a:ext cx="680720" cy="680720"/>
          </a:xfrm>
          <a:prstGeom prst="rect">
            <a:avLst/>
          </a:prstGeom>
        </p:spPr>
      </p:pic>
      <p:sp>
        <p:nvSpPr>
          <p:cNvPr id="27" name="TextBox 26"/>
          <p:cNvSpPr txBox="1"/>
          <p:nvPr/>
        </p:nvSpPr>
        <p:spPr>
          <a:xfrm>
            <a:off x="1761371" y="5904650"/>
            <a:ext cx="1723674" cy="451406"/>
          </a:xfrm>
          <a:prstGeom prst="rect">
            <a:avLst/>
          </a:prstGeom>
          <a:noFill/>
        </p:spPr>
        <p:txBody>
          <a:bodyPr wrap="none" rtlCol="0" anchor="ctr" anchorCtr="0">
            <a:spAutoFit/>
          </a:bodyPr>
          <a:lstStyle/>
          <a:p>
            <a:pPr marL="0" indent="0">
              <a:lnSpc>
                <a:spcPct val="120000"/>
              </a:lnSpc>
              <a:spcBef>
                <a:spcPts val="2500"/>
              </a:spcBef>
              <a:spcAft>
                <a:spcPts val="2500"/>
              </a:spcAft>
              <a:buNone/>
            </a:pPr>
            <a:r>
              <a:rPr lang="en-US" sz="2000" b="1" dirty="0" smtClean="0">
                <a:latin typeface="Arial"/>
                <a:cs typeface="Arial"/>
              </a:rPr>
              <a:t>Live support</a:t>
            </a:r>
            <a:endParaRPr lang="en-US" sz="2000" b="1" dirty="0">
              <a:latin typeface="Arial"/>
              <a:cs typeface="Arial"/>
            </a:endParaRPr>
          </a:p>
        </p:txBody>
      </p:sp>
      <p:pic>
        <p:nvPicPr>
          <p:cNvPr id="3" name="Picture 2"/>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556803" y="2493831"/>
            <a:ext cx="7351554" cy="2303358"/>
          </a:xfrm>
          <a:prstGeom prst="rect">
            <a:avLst/>
          </a:prstGeom>
          <a:effectLst>
            <a:outerShdw blurRad="190500" dist="38100" dir="2700000" algn="tl" rotWithShape="0">
              <a:srgbClr val="000000">
                <a:alpha val="43000"/>
              </a:srgbClr>
            </a:outerShdw>
          </a:effectLst>
        </p:spPr>
      </p:pic>
      <p:pic>
        <p:nvPicPr>
          <p:cNvPr id="29" name="Picture 28"/>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556800" y="2493831"/>
            <a:ext cx="7351550" cy="2303358"/>
          </a:xfrm>
          <a:prstGeom prst="rect">
            <a:avLst/>
          </a:prstGeom>
          <a:effectLst>
            <a:outerShdw blurRad="190500" dist="38100" dir="2700000" algn="tl" rotWithShape="0">
              <a:srgbClr val="000000">
                <a:alpha val="43000"/>
              </a:srgbClr>
            </a:outerShdw>
          </a:effectLst>
        </p:spPr>
      </p:pic>
      <p:pic>
        <p:nvPicPr>
          <p:cNvPr id="31" name="Picture 30"/>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556803" y="2493831"/>
            <a:ext cx="7351547" cy="2303357"/>
          </a:xfrm>
          <a:prstGeom prst="rect">
            <a:avLst/>
          </a:prstGeom>
          <a:effectLst>
            <a:outerShdw blurRad="190500" dist="38100" dir="2700000" algn="tl" rotWithShape="0">
              <a:srgbClr val="000000">
                <a:alpha val="43000"/>
              </a:srgbClr>
            </a:outerShdw>
          </a:effectLst>
        </p:spPr>
      </p:pic>
      <p:pic>
        <p:nvPicPr>
          <p:cNvPr id="30" name="Picture 29"/>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4556803" y="2493831"/>
            <a:ext cx="7351550" cy="2303357"/>
          </a:xfrm>
          <a:prstGeom prst="rect">
            <a:avLst/>
          </a:prstGeom>
          <a:effectLst>
            <a:outerShdw blurRad="190500" dist="38100" dir="2700000" algn="tl" rotWithShape="0">
              <a:srgbClr val="000000">
                <a:alpha val="43000"/>
              </a:srgbClr>
            </a:outerShdw>
          </a:effectLst>
        </p:spPr>
      </p:pic>
      <p:pic>
        <p:nvPicPr>
          <p:cNvPr id="32" name="Picture 31"/>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556803" y="2493830"/>
            <a:ext cx="7351554" cy="2303358"/>
          </a:xfrm>
          <a:prstGeom prst="rect">
            <a:avLst/>
          </a:prstGeom>
          <a:effectLst>
            <a:outerShdw blurRad="190500" dist="38100" dir="2700000" algn="tl" rotWithShape="0">
              <a:srgbClr val="000000">
                <a:alpha val="43000"/>
              </a:srgbClr>
            </a:outerShdw>
          </a:effectLst>
        </p:spPr>
      </p:pic>
      <p:pic>
        <p:nvPicPr>
          <p:cNvPr id="35" name="Picture 34"/>
          <p:cNvPicPr>
            <a:picLocks noChangeAspect="1"/>
          </p:cNvPicPr>
          <p:nvPr/>
        </p:nvPicPr>
        <p:blipFill>
          <a:blip r:embed="rId15">
            <a:extLst>
              <a:ext uri="{28A0092B-C50C-407E-A947-70E740481C1C}">
                <a14:useLocalDpi xmlns:a14="http://schemas.microsoft.com/office/drawing/2010/main"/>
              </a:ext>
            </a:extLst>
          </a:blip>
          <a:stretch>
            <a:fillRect/>
          </a:stretch>
        </p:blipFill>
        <p:spPr>
          <a:xfrm>
            <a:off x="9368283" y="6262624"/>
            <a:ext cx="2540074" cy="294948"/>
          </a:xfrm>
          <a:prstGeom prst="rect">
            <a:avLst/>
          </a:prstGeom>
        </p:spPr>
      </p:pic>
    </p:spTree>
    <p:extLst>
      <p:ext uri="{BB962C8B-B14F-4D97-AF65-F5344CB8AC3E}">
        <p14:creationId xmlns:p14="http://schemas.microsoft.com/office/powerpoint/2010/main" val="30405639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50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
                                        <p:tgtEl>
                                          <p:spTgt spid="13"/>
                                        </p:tgtEl>
                                        <p:attrNameLst>
                                          <p:attrName>ppt_x</p:attrName>
                                        </p:attrNameLst>
                                      </p:cBhvr>
                                      <p:tavLst>
                                        <p:tav tm="0">
                                          <p:val>
                                            <p:strVal val="#ppt_x-#ppt_w*1.125000"/>
                                          </p:val>
                                        </p:tav>
                                        <p:tav tm="100000">
                                          <p:val>
                                            <p:strVal val="#ppt_x"/>
                                          </p:val>
                                        </p:tav>
                                      </p:tavLst>
                                    </p:anim>
                                    <p:animEffect transition="in" filter="wipe(right)">
                                      <p:cBhvr>
                                        <p:cTn id="8" dur="100"/>
                                        <p:tgtEl>
                                          <p:spTgt spid="13"/>
                                        </p:tgtEl>
                                      </p:cBhvr>
                                    </p:animEffect>
                                  </p:childTnLst>
                                </p:cTn>
                              </p:par>
                              <p:par>
                                <p:cTn id="9" presetID="1" presetClass="entr" presetSubtype="0"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2" presetClass="entr" presetSubtype="8" fill="hold" grpId="0" nodeType="clickEffect">
                                  <p:stCondLst>
                                    <p:cond delay="0"/>
                                  </p:stCondLst>
                                  <p:iterate type="lt">
                                    <p:tmPct val="10000"/>
                                  </p:iterate>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
                                        <p:tgtEl>
                                          <p:spTgt spid="15"/>
                                        </p:tgtEl>
                                        <p:attrNameLst>
                                          <p:attrName>ppt_x</p:attrName>
                                        </p:attrNameLst>
                                      </p:cBhvr>
                                      <p:tavLst>
                                        <p:tav tm="0">
                                          <p:val>
                                            <p:strVal val="#ppt_x-#ppt_w*1.125000"/>
                                          </p:val>
                                        </p:tav>
                                        <p:tav tm="100000">
                                          <p:val>
                                            <p:strVal val="#ppt_x"/>
                                          </p:val>
                                        </p:tav>
                                      </p:tavLst>
                                    </p:anim>
                                    <p:animEffect transition="in" filter="wipe(right)">
                                      <p:cBhvr>
                                        <p:cTn id="16" dur="100"/>
                                        <p:tgtEl>
                                          <p:spTgt spid="15"/>
                                        </p:tgtEl>
                                      </p:cBhvr>
                                    </p:animEffec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0" presetClass="entr" presetSubtype="0" fill="hold" nodeType="withEffect">
                                  <p:stCondLst>
                                    <p:cond delay="50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grpId="0" nodeType="clickEffect">
                                  <p:stCondLst>
                                    <p:cond delay="0"/>
                                  </p:stCondLst>
                                  <p:iterate type="lt">
                                    <p:tmPct val="10000"/>
                                  </p:iterate>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100"/>
                                        <p:tgtEl>
                                          <p:spTgt spid="17"/>
                                        </p:tgtEl>
                                        <p:attrNameLst>
                                          <p:attrName>ppt_x</p:attrName>
                                        </p:attrNameLst>
                                      </p:cBhvr>
                                      <p:tavLst>
                                        <p:tav tm="0">
                                          <p:val>
                                            <p:strVal val="#ppt_x-#ppt_w*1.125000"/>
                                          </p:val>
                                        </p:tav>
                                        <p:tav tm="100000">
                                          <p:val>
                                            <p:strVal val="#ppt_x"/>
                                          </p:val>
                                        </p:tav>
                                      </p:tavLst>
                                    </p:anim>
                                    <p:animEffect transition="in" filter="wipe(right)">
                                      <p:cBhvr>
                                        <p:cTn id="27" dur="100"/>
                                        <p:tgtEl>
                                          <p:spTgt spid="17"/>
                                        </p:tgtEl>
                                      </p:cBhvr>
                                    </p:animEffect>
                                  </p:childTnLst>
                                </p:cTn>
                              </p:par>
                              <p:par>
                                <p:cTn id="28" presetID="1" presetClass="entr" presetSubtype="0"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childTnLst>
                                </p:cTn>
                              </p:par>
                              <p:par>
                                <p:cTn id="30" presetID="10" presetClass="entr" presetSubtype="0" fill="hold" nodeType="withEffect">
                                  <p:stCondLst>
                                    <p:cond delay="50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8" fill="hold" grpId="0" nodeType="clickEffect">
                                  <p:stCondLst>
                                    <p:cond delay="0"/>
                                  </p:stCondLst>
                                  <p:iterate type="lt">
                                    <p:tmPct val="10000"/>
                                  </p:iterate>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100"/>
                                        <p:tgtEl>
                                          <p:spTgt spid="19"/>
                                        </p:tgtEl>
                                        <p:attrNameLst>
                                          <p:attrName>ppt_x</p:attrName>
                                        </p:attrNameLst>
                                      </p:cBhvr>
                                      <p:tavLst>
                                        <p:tav tm="0">
                                          <p:val>
                                            <p:strVal val="#ppt_x-#ppt_w*1.125000"/>
                                          </p:val>
                                        </p:tav>
                                        <p:tav tm="100000">
                                          <p:val>
                                            <p:strVal val="#ppt_x"/>
                                          </p:val>
                                        </p:tav>
                                      </p:tavLst>
                                    </p:anim>
                                    <p:animEffect transition="in" filter="wipe(right)">
                                      <p:cBhvr>
                                        <p:cTn id="38" dur="100"/>
                                        <p:tgtEl>
                                          <p:spTgt spid="19"/>
                                        </p:tgtEl>
                                      </p:cBhvr>
                                    </p:animEffec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0" presetClass="entr" presetSubtype="0" fill="hold" nodeType="withEffect">
                                  <p:stCondLst>
                                    <p:cond delay="5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300"/>
                                        <p:tgtEl>
                                          <p:spTgt spid="31"/>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8" fill="hold" grpId="0" nodeType="clickEffect">
                                  <p:stCondLst>
                                    <p:cond delay="0"/>
                                  </p:stCondLst>
                                  <p:iterate type="lt">
                                    <p:tmPct val="10000"/>
                                  </p:iterate>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100"/>
                                        <p:tgtEl>
                                          <p:spTgt spid="21"/>
                                        </p:tgtEl>
                                        <p:attrNameLst>
                                          <p:attrName>ppt_x</p:attrName>
                                        </p:attrNameLst>
                                      </p:cBhvr>
                                      <p:tavLst>
                                        <p:tav tm="0">
                                          <p:val>
                                            <p:strVal val="#ppt_x-#ppt_w*1.125000"/>
                                          </p:val>
                                        </p:tav>
                                        <p:tav tm="100000">
                                          <p:val>
                                            <p:strVal val="#ppt_x"/>
                                          </p:val>
                                        </p:tav>
                                      </p:tavLst>
                                    </p:anim>
                                    <p:animEffect transition="in" filter="wipe(right)">
                                      <p:cBhvr>
                                        <p:cTn id="49" dur="100"/>
                                        <p:tgtEl>
                                          <p:spTgt spid="21"/>
                                        </p:tgtEl>
                                      </p:cBhvr>
                                    </p:animEffect>
                                  </p:childTnLst>
                                </p:cTn>
                              </p:par>
                              <p:par>
                                <p:cTn id="50" presetID="1" presetClass="entr" presetSubtype="0"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childTnLst>
                                </p:cTn>
                              </p:par>
                              <p:par>
                                <p:cTn id="52" presetID="10" presetClass="entr" presetSubtype="0" fill="hold" nodeType="withEffect">
                                  <p:stCondLst>
                                    <p:cond delay="50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300"/>
                                        <p:tgtEl>
                                          <p:spTgt spid="30"/>
                                        </p:tgtEl>
                                      </p:cBhvr>
                                    </p:animEffect>
                                  </p:childTnLst>
                                </p:cTn>
                              </p:par>
                            </p:childTnLst>
                          </p:cTn>
                        </p:par>
                      </p:childTnLst>
                    </p:cTn>
                  </p:par>
                  <p:par>
                    <p:cTn id="55" fill="hold">
                      <p:stCondLst>
                        <p:cond delay="indefinite"/>
                      </p:stCondLst>
                      <p:childTnLst>
                        <p:par>
                          <p:cTn id="56" fill="hold">
                            <p:stCondLst>
                              <p:cond delay="0"/>
                            </p:stCondLst>
                            <p:childTnLst>
                              <p:par>
                                <p:cTn id="57" presetID="12" presetClass="entr" presetSubtype="8" fill="hold" grpId="0" nodeType="clickEffect">
                                  <p:stCondLst>
                                    <p:cond delay="0"/>
                                  </p:stCondLst>
                                  <p:iterate type="lt">
                                    <p:tmPct val="10000"/>
                                  </p:iterate>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100"/>
                                        <p:tgtEl>
                                          <p:spTgt spid="27"/>
                                        </p:tgtEl>
                                        <p:attrNameLst>
                                          <p:attrName>ppt_x</p:attrName>
                                        </p:attrNameLst>
                                      </p:cBhvr>
                                      <p:tavLst>
                                        <p:tav tm="0">
                                          <p:val>
                                            <p:strVal val="#ppt_x-#ppt_w*1.125000"/>
                                          </p:val>
                                        </p:tav>
                                        <p:tav tm="100000">
                                          <p:val>
                                            <p:strVal val="#ppt_x"/>
                                          </p:val>
                                        </p:tav>
                                      </p:tavLst>
                                    </p:anim>
                                    <p:animEffect transition="in" filter="wipe(right)">
                                      <p:cBhvr>
                                        <p:cTn id="60" dur="100"/>
                                        <p:tgtEl>
                                          <p:spTgt spid="27"/>
                                        </p:tgtEl>
                                      </p:cBhvr>
                                    </p:animEffect>
                                  </p:childTnLst>
                                </p:cTn>
                              </p:par>
                              <p:par>
                                <p:cTn id="61" presetID="1" presetClass="entr" presetSubtype="0"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par>
                                <p:cTn id="63" presetID="10" presetClass="entr" presetSubtype="0" fill="hold" nodeType="withEffect">
                                  <p:stCondLst>
                                    <p:cond delay="50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300"/>
                                        <p:tgtEl>
                                          <p:spTgt spid="32"/>
                                        </p:tgtEl>
                                      </p:cBhvr>
                                    </p:animEffect>
                                  </p:childTnLst>
                                </p:cTn>
                              </p:par>
                              <p:par>
                                <p:cTn id="66" presetID="1" presetClass="exit" presetSubtype="0" fill="hold" nodeType="withEffect">
                                  <p:stCondLst>
                                    <p:cond delay="500"/>
                                  </p:stCondLst>
                                  <p:childTnLst>
                                    <p:set>
                                      <p:cBhvr>
                                        <p:cTn id="67" dur="1" fill="hold">
                                          <p:stCondLst>
                                            <p:cond delay="0"/>
                                          </p:stCondLst>
                                        </p:cTn>
                                        <p:tgtEl>
                                          <p:spTgt spid="3"/>
                                        </p:tgtEl>
                                        <p:attrNameLst>
                                          <p:attrName>style.visibility</p:attrName>
                                        </p:attrNameLst>
                                      </p:cBhvr>
                                      <p:to>
                                        <p:strVal val="hidden"/>
                                      </p:to>
                                    </p:set>
                                  </p:childTnLst>
                                </p:cTn>
                              </p:par>
                              <p:par>
                                <p:cTn id="68" presetID="1" presetClass="exit" presetSubtype="0" fill="hold" nodeType="withEffect">
                                  <p:stCondLst>
                                    <p:cond delay="500"/>
                                  </p:stCondLst>
                                  <p:childTnLst>
                                    <p:set>
                                      <p:cBhvr>
                                        <p:cTn id="69" dur="1" fill="hold">
                                          <p:stCondLst>
                                            <p:cond delay="0"/>
                                          </p:stCondLst>
                                        </p:cTn>
                                        <p:tgtEl>
                                          <p:spTgt spid="29"/>
                                        </p:tgtEl>
                                        <p:attrNameLst>
                                          <p:attrName>style.visibility</p:attrName>
                                        </p:attrNameLst>
                                      </p:cBhvr>
                                      <p:to>
                                        <p:strVal val="hidden"/>
                                      </p:to>
                                    </p:set>
                                  </p:childTnLst>
                                </p:cTn>
                              </p:par>
                              <p:par>
                                <p:cTn id="70" presetID="1" presetClass="exit" presetSubtype="0" fill="hold" nodeType="withEffect">
                                  <p:stCondLst>
                                    <p:cond delay="500"/>
                                  </p:stCondLst>
                                  <p:childTnLst>
                                    <p:set>
                                      <p:cBhvr>
                                        <p:cTn id="71" dur="1" fill="hold">
                                          <p:stCondLst>
                                            <p:cond delay="0"/>
                                          </p:stCondLst>
                                        </p:cTn>
                                        <p:tgtEl>
                                          <p:spTgt spid="31"/>
                                        </p:tgtEl>
                                        <p:attrNameLst>
                                          <p:attrName>style.visibility</p:attrName>
                                        </p:attrNameLst>
                                      </p:cBhvr>
                                      <p:to>
                                        <p:strVal val="hidden"/>
                                      </p:to>
                                    </p:set>
                                  </p:childTnLst>
                                </p:cTn>
                              </p:par>
                              <p:par>
                                <p:cTn id="72" presetID="1" presetClass="exit" presetSubtype="0" fill="hold" nodeType="withEffect">
                                  <p:stCondLst>
                                    <p:cond delay="500"/>
                                  </p:stCondLst>
                                  <p:childTnLst>
                                    <p:set>
                                      <p:cBhvr>
                                        <p:cTn id="73" dur="1" fill="hold">
                                          <p:stCondLst>
                                            <p:cond delay="0"/>
                                          </p:stCondLst>
                                        </p:cTn>
                                        <p:tgtEl>
                                          <p:spTgt spid="30"/>
                                        </p:tgtEl>
                                        <p:attrNameLst>
                                          <p:attrName>style.visibility</p:attrName>
                                        </p:attrNameLst>
                                      </p:cBhvr>
                                      <p:to>
                                        <p:strVal val="hidden"/>
                                      </p:to>
                                    </p:set>
                                  </p:childTnLst>
                                </p:cTn>
                              </p:par>
                              <p:par>
                                <p:cTn id="74" presetID="1" presetClass="exit" presetSubtype="0" fill="hold" nodeType="withEffect">
                                  <p:stCondLst>
                                    <p:cond delay="500"/>
                                  </p:stCondLst>
                                  <p:childTnLst>
                                    <p:set>
                                      <p:cBhvr>
                                        <p:cTn id="75" dur="1" fill="hold">
                                          <p:stCondLst>
                                            <p:cond delay="0"/>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9" grpId="0"/>
      <p:bldP spid="21"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4" y="0"/>
            <a:ext cx="12188830" cy="6857998"/>
          </a:xfrm>
          <a:prstGeom prst="rect">
            <a:avLst/>
          </a:prstGeom>
        </p:spPr>
      </p:pic>
      <p:sp>
        <p:nvSpPr>
          <p:cNvPr id="4" name="Content Placeholder 2"/>
          <p:cNvSpPr txBox="1">
            <a:spLocks/>
          </p:cNvSpPr>
          <p:nvPr/>
        </p:nvSpPr>
        <p:spPr>
          <a:xfrm>
            <a:off x="-1" y="1136697"/>
            <a:ext cx="6098519" cy="5721303"/>
          </a:xfrm>
          <a:prstGeom prst="rect">
            <a:avLst/>
          </a:prstGeom>
          <a:solidFill>
            <a:schemeClr val="accent2">
              <a:lumMod val="20000"/>
              <a:lumOff val="80000"/>
              <a:alpha val="80000"/>
            </a:schemeClr>
          </a:solidFill>
        </p:spPr>
        <p:txBody>
          <a:bodyPr lIns="914400" tIns="228600" rIns="457200" bIns="228600" anchor="ctr"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20000"/>
              </a:lnSpc>
              <a:buNone/>
            </a:pPr>
            <a:r>
              <a:rPr lang="en-US" sz="2000" b="1" dirty="0"/>
              <a:t>Quickly and effectively </a:t>
            </a:r>
            <a:r>
              <a:rPr lang="en-US" sz="2000" b="1" dirty="0" smtClean="0"/>
              <a:t>broadcast corporate </a:t>
            </a:r>
            <a:r>
              <a:rPr lang="en-US" sz="2000" b="1" dirty="0"/>
              <a:t>communications</a:t>
            </a:r>
            <a:r>
              <a:rPr lang="en-US" sz="2000" dirty="0"/>
              <a:t> </a:t>
            </a:r>
            <a:r>
              <a:rPr lang="en-US" sz="2000" dirty="0" smtClean="0"/>
              <a:t>or </a:t>
            </a:r>
            <a:r>
              <a:rPr lang="en-US" sz="2000" dirty="0"/>
              <a:t>urgent information directly </a:t>
            </a:r>
            <a:r>
              <a:rPr lang="en-US" sz="2000" dirty="0" smtClean="0"/>
              <a:t>to </a:t>
            </a:r>
            <a:r>
              <a:rPr lang="en-US" sz="2000" dirty="0"/>
              <a:t>all or select displays and </a:t>
            </a:r>
            <a:r>
              <a:rPr lang="en-US" sz="2000" dirty="0" smtClean="0"/>
              <a:t>Crestron </a:t>
            </a:r>
            <a:r>
              <a:rPr lang="en-US" sz="2000" dirty="0"/>
              <a:t>touch screens</a:t>
            </a:r>
            <a:r>
              <a:rPr lang="en-US" sz="2000" dirty="0" smtClean="0"/>
              <a:t>.</a:t>
            </a:r>
            <a:endParaRPr lang="en-US" sz="2000" dirty="0"/>
          </a:p>
        </p:txBody>
      </p:sp>
      <p:grpSp>
        <p:nvGrpSpPr>
          <p:cNvPr id="5" name="Group 4"/>
          <p:cNvGrpSpPr/>
          <p:nvPr/>
        </p:nvGrpSpPr>
        <p:grpSpPr>
          <a:xfrm>
            <a:off x="-1" y="276832"/>
            <a:ext cx="12188825" cy="859864"/>
            <a:chOff x="-1" y="276832"/>
            <a:chExt cx="12188825" cy="859864"/>
          </a:xfrm>
        </p:grpSpPr>
        <p:sp>
          <p:nvSpPr>
            <p:cNvPr id="6" name="Content Placeholder 2"/>
            <p:cNvSpPr txBox="1">
              <a:spLocks/>
            </p:cNvSpPr>
            <p:nvPr/>
          </p:nvSpPr>
          <p:spPr>
            <a:xfrm>
              <a:off x="-1" y="322551"/>
              <a:ext cx="12188825" cy="814145"/>
            </a:xfrm>
            <a:prstGeom prst="rect">
              <a:avLst/>
            </a:prstGeom>
            <a:solidFill>
              <a:srgbClr val="FFFFFF">
                <a:alpha val="90000"/>
              </a:srgbClr>
            </a:solidFill>
          </p:spPr>
          <p:txBody>
            <a:bodyPr lIns="18288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Broadcast Messaging</a:t>
              </a:r>
            </a:p>
          </p:txBody>
        </p:sp>
        <p:sp>
          <p:nvSpPr>
            <p:cNvPr id="7" name="Rectangle 6"/>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60626" y="78221"/>
            <a:ext cx="1337908" cy="1337908"/>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368283" y="6262624"/>
            <a:ext cx="2540074" cy="294948"/>
          </a:xfrm>
          <a:prstGeom prst="rect">
            <a:avLst/>
          </a:prstGeom>
        </p:spPr>
      </p:pic>
    </p:spTree>
    <p:extLst>
      <p:ext uri="{BB962C8B-B14F-4D97-AF65-F5344CB8AC3E}">
        <p14:creationId xmlns:p14="http://schemas.microsoft.com/office/powerpoint/2010/main" val="84866156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 fill="hold"/>
                                        <p:tgtEl>
                                          <p:spTgt spid="5"/>
                                        </p:tgtEl>
                                        <p:attrNameLst>
                                          <p:attrName>ppt_x</p:attrName>
                                        </p:attrNameLst>
                                      </p:cBhvr>
                                      <p:tavLst>
                                        <p:tav tm="0">
                                          <p:val>
                                            <p:strVal val="1+#ppt_w/2"/>
                                          </p:val>
                                        </p:tav>
                                        <p:tav tm="100000">
                                          <p:val>
                                            <p:strVal val="#ppt_x"/>
                                          </p:val>
                                        </p:tav>
                                      </p:tavLst>
                                    </p:anim>
                                    <p:anim calcmode="lin" valueType="num">
                                      <p:cBhvr additive="base">
                                        <p:cTn id="8" dur="2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200"/>
                            </p:stCondLst>
                            <p:childTnLst>
                              <p:par>
                                <p:cTn id="10" presetID="1"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par>
                          <p:cTn id="12" fill="hold">
                            <p:stCondLst>
                              <p:cond delay="1200"/>
                            </p:stCondLst>
                            <p:childTnLst>
                              <p:par>
                                <p:cTn id="13" presetID="1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p:tgtEl>
                                          <p:spTgt spid="4"/>
                                        </p:tgtEl>
                                        <p:attrNameLst>
                                          <p:attrName>ppt_y</p:attrName>
                                        </p:attrNameLst>
                                      </p:cBhvr>
                                      <p:tavLst>
                                        <p:tav tm="0">
                                          <p:val>
                                            <p:strVal val="#ppt_y-#ppt_h*1.125000"/>
                                          </p:val>
                                        </p:tav>
                                        <p:tav tm="100000">
                                          <p:val>
                                            <p:strVal val="#ppt_y"/>
                                          </p:val>
                                        </p:tav>
                                      </p:tavLst>
                                    </p:anim>
                                    <p:animEffect transition="in" filter="wipe(down)">
                                      <p:cBhvr>
                                        <p:cTn id="16" dur="3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4" y="0"/>
            <a:ext cx="12188830" cy="6857998"/>
          </a:xfrm>
          <a:prstGeom prst="rect">
            <a:avLst/>
          </a:prstGeom>
        </p:spPr>
      </p:pic>
      <p:sp>
        <p:nvSpPr>
          <p:cNvPr id="9" name="Content Placeholder 2"/>
          <p:cNvSpPr txBox="1">
            <a:spLocks/>
          </p:cNvSpPr>
          <p:nvPr/>
        </p:nvSpPr>
        <p:spPr>
          <a:xfrm>
            <a:off x="-1" y="1136697"/>
            <a:ext cx="6098519" cy="5721303"/>
          </a:xfrm>
          <a:prstGeom prst="rect">
            <a:avLst/>
          </a:prstGeom>
          <a:solidFill>
            <a:schemeClr val="accent2">
              <a:lumMod val="20000"/>
              <a:lumOff val="80000"/>
              <a:alpha val="80000"/>
            </a:schemeClr>
          </a:solidFill>
        </p:spPr>
        <p:txBody>
          <a:bodyPr lIns="914400" tIns="228600" rIns="457200" bIns="228600" anchor="ctr"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20000"/>
              </a:lnSpc>
              <a:spcBef>
                <a:spcPts val="2500"/>
              </a:spcBef>
              <a:spcAft>
                <a:spcPts val="2500"/>
              </a:spcAft>
              <a:buNone/>
            </a:pPr>
            <a:endParaRPr lang="en-US" sz="1600" dirty="0"/>
          </a:p>
        </p:txBody>
      </p:sp>
      <p:pic>
        <p:nvPicPr>
          <p:cNvPr id="10" name="Picture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17815" y="3670277"/>
            <a:ext cx="680720" cy="680720"/>
          </a:xfrm>
          <a:prstGeom prst="rect">
            <a:avLst/>
          </a:prstGeom>
        </p:spPr>
      </p:pic>
      <p:sp>
        <p:nvSpPr>
          <p:cNvPr id="13" name="TextBox 12"/>
          <p:cNvSpPr txBox="1"/>
          <p:nvPr/>
        </p:nvSpPr>
        <p:spPr>
          <a:xfrm>
            <a:off x="1761371" y="3784934"/>
            <a:ext cx="3605449" cy="451406"/>
          </a:xfrm>
          <a:prstGeom prst="rect">
            <a:avLst/>
          </a:prstGeom>
          <a:noFill/>
        </p:spPr>
        <p:txBody>
          <a:bodyPr wrap="none" rtlCol="0" anchor="ctr" anchorCtr="0">
            <a:spAutoFit/>
          </a:bodyPr>
          <a:lstStyle/>
          <a:p>
            <a:pPr marL="0" indent="0">
              <a:lnSpc>
                <a:spcPct val="120000"/>
              </a:lnSpc>
              <a:spcBef>
                <a:spcPts val="2500"/>
              </a:spcBef>
              <a:spcAft>
                <a:spcPts val="2500"/>
              </a:spcAft>
              <a:buNone/>
            </a:pPr>
            <a:r>
              <a:rPr lang="en-US" sz="2000" b="1" dirty="0" smtClean="0">
                <a:latin typeface="Arial"/>
                <a:cs typeface="Arial"/>
              </a:rPr>
              <a:t>Emergency announcements</a:t>
            </a:r>
            <a:endParaRPr lang="en-US" sz="2000" b="1" dirty="0">
              <a:latin typeface="Arial"/>
              <a:cs typeface="Arial"/>
            </a:endParaRPr>
          </a:p>
        </p:txBody>
      </p:sp>
      <p:grpSp>
        <p:nvGrpSpPr>
          <p:cNvPr id="14" name="Group 13"/>
          <p:cNvGrpSpPr/>
          <p:nvPr/>
        </p:nvGrpSpPr>
        <p:grpSpPr>
          <a:xfrm>
            <a:off x="-1" y="276832"/>
            <a:ext cx="12188825" cy="859864"/>
            <a:chOff x="-1" y="276832"/>
            <a:chExt cx="12188825" cy="859864"/>
          </a:xfrm>
        </p:grpSpPr>
        <p:sp>
          <p:nvSpPr>
            <p:cNvPr id="15" name="Content Placeholder 2"/>
            <p:cNvSpPr txBox="1">
              <a:spLocks/>
            </p:cNvSpPr>
            <p:nvPr/>
          </p:nvSpPr>
          <p:spPr>
            <a:xfrm>
              <a:off x="-1" y="322551"/>
              <a:ext cx="12188825" cy="814145"/>
            </a:xfrm>
            <a:prstGeom prst="rect">
              <a:avLst/>
            </a:prstGeom>
            <a:solidFill>
              <a:srgbClr val="FFFFFF">
                <a:alpha val="90000"/>
              </a:srgbClr>
            </a:solidFill>
          </p:spPr>
          <p:txBody>
            <a:bodyPr lIns="18288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Broadcast Messaging</a:t>
              </a:r>
            </a:p>
          </p:txBody>
        </p:sp>
        <p:sp>
          <p:nvSpPr>
            <p:cNvPr id="16" name="Rectangle 15"/>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17" name="Picture 1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60626" y="78221"/>
            <a:ext cx="1337908" cy="1337908"/>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368283" y="6262624"/>
            <a:ext cx="2540074" cy="294948"/>
          </a:xfrm>
          <a:prstGeom prst="rect">
            <a:avLst/>
          </a:prstGeom>
        </p:spPr>
      </p:pic>
    </p:spTree>
    <p:extLst>
      <p:ext uri="{BB962C8B-B14F-4D97-AF65-F5344CB8AC3E}">
        <p14:creationId xmlns:p14="http://schemas.microsoft.com/office/powerpoint/2010/main" val="99524497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50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
                                        <p:tgtEl>
                                          <p:spTgt spid="13"/>
                                        </p:tgtEl>
                                        <p:attrNameLst>
                                          <p:attrName>ppt_x</p:attrName>
                                        </p:attrNameLst>
                                      </p:cBhvr>
                                      <p:tavLst>
                                        <p:tav tm="0">
                                          <p:val>
                                            <p:strVal val="#ppt_x-#ppt_w*1.125000"/>
                                          </p:val>
                                        </p:tav>
                                        <p:tav tm="100000">
                                          <p:val>
                                            <p:strVal val="#ppt_x"/>
                                          </p:val>
                                        </p:tav>
                                      </p:tavLst>
                                    </p:anim>
                                    <p:animEffect transition="in" filter="wipe(right)">
                                      <p:cBhvr>
                                        <p:cTn id="8" dur="100"/>
                                        <p:tgtEl>
                                          <p:spTgt spid="13"/>
                                        </p:tgtEl>
                                      </p:cBhvr>
                                    </p:animEffect>
                                  </p:childTnLst>
                                </p:cTn>
                              </p:par>
                              <p:par>
                                <p:cTn id="9" presetID="1" presetClass="entr" presetSubtype="0"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 y="1"/>
            <a:ext cx="12188822" cy="6857998"/>
          </a:xfrm>
          <a:prstGeom prst="rect">
            <a:avLst/>
          </a:prstGeom>
        </p:spPr>
      </p:pic>
      <p:sp>
        <p:nvSpPr>
          <p:cNvPr id="4" name="Content Placeholder 2"/>
          <p:cNvSpPr txBox="1">
            <a:spLocks/>
          </p:cNvSpPr>
          <p:nvPr/>
        </p:nvSpPr>
        <p:spPr>
          <a:xfrm>
            <a:off x="-1" y="1136696"/>
            <a:ext cx="6098519" cy="5721303"/>
          </a:xfrm>
          <a:prstGeom prst="rect">
            <a:avLst/>
          </a:prstGeom>
          <a:solidFill>
            <a:schemeClr val="accent2">
              <a:lumMod val="20000"/>
              <a:lumOff val="80000"/>
              <a:alpha val="80000"/>
            </a:schemeClr>
          </a:solidFill>
        </p:spPr>
        <p:txBody>
          <a:bodyPr lIns="914400" tIns="228600" rIns="457200" bIns="228600" anchor="ctr"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20000"/>
              </a:lnSpc>
              <a:buNone/>
            </a:pPr>
            <a:r>
              <a:rPr lang="en-US" sz="2000" b="1" dirty="0"/>
              <a:t>Improve the day-to-day </a:t>
            </a:r>
            <a:r>
              <a:rPr lang="en-US" sz="2000" b="1" dirty="0" smtClean="0"/>
              <a:t>user experience of employees. </a:t>
            </a:r>
            <a:r>
              <a:rPr lang="en-US" sz="2000" dirty="0" smtClean="0"/>
              <a:t>Enable people </a:t>
            </a:r>
            <a:r>
              <a:rPr lang="en-US" sz="2000" dirty="0"/>
              <a:t>to focus </a:t>
            </a:r>
            <a:r>
              <a:rPr lang="en-US" sz="2000" dirty="0" smtClean="0"/>
              <a:t>on </a:t>
            </a:r>
            <a:r>
              <a:rPr lang="en-US" sz="2000" dirty="0"/>
              <a:t>their work, instead of on getting things to work.</a:t>
            </a:r>
          </a:p>
        </p:txBody>
      </p:sp>
      <p:grpSp>
        <p:nvGrpSpPr>
          <p:cNvPr id="5" name="Group 4"/>
          <p:cNvGrpSpPr/>
          <p:nvPr/>
        </p:nvGrpSpPr>
        <p:grpSpPr>
          <a:xfrm>
            <a:off x="-1" y="276832"/>
            <a:ext cx="12188825" cy="859864"/>
            <a:chOff x="-1" y="276832"/>
            <a:chExt cx="12188825" cy="859864"/>
          </a:xfrm>
        </p:grpSpPr>
        <p:sp>
          <p:nvSpPr>
            <p:cNvPr id="6" name="Content Placeholder 2"/>
            <p:cNvSpPr txBox="1">
              <a:spLocks/>
            </p:cNvSpPr>
            <p:nvPr/>
          </p:nvSpPr>
          <p:spPr>
            <a:xfrm>
              <a:off x="-1" y="322551"/>
              <a:ext cx="12188825" cy="814145"/>
            </a:xfrm>
            <a:prstGeom prst="rect">
              <a:avLst/>
            </a:prstGeom>
            <a:solidFill>
              <a:srgbClr val="FFFFFF">
                <a:alpha val="90000"/>
              </a:srgbClr>
            </a:solidFill>
          </p:spPr>
          <p:txBody>
            <a:bodyPr lIns="18288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User Experience and Automation</a:t>
              </a:r>
            </a:p>
          </p:txBody>
        </p:sp>
        <p:sp>
          <p:nvSpPr>
            <p:cNvPr id="7" name="Rectangle 6"/>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0626" y="78221"/>
            <a:ext cx="1337908" cy="1337908"/>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368283" y="6262624"/>
            <a:ext cx="2540074" cy="294948"/>
          </a:xfrm>
          <a:prstGeom prst="rect">
            <a:avLst/>
          </a:prstGeom>
        </p:spPr>
      </p:pic>
    </p:spTree>
    <p:extLst>
      <p:ext uri="{BB962C8B-B14F-4D97-AF65-F5344CB8AC3E}">
        <p14:creationId xmlns:p14="http://schemas.microsoft.com/office/powerpoint/2010/main" val="175338163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 fill="hold"/>
                                        <p:tgtEl>
                                          <p:spTgt spid="5"/>
                                        </p:tgtEl>
                                        <p:attrNameLst>
                                          <p:attrName>ppt_x</p:attrName>
                                        </p:attrNameLst>
                                      </p:cBhvr>
                                      <p:tavLst>
                                        <p:tav tm="0">
                                          <p:val>
                                            <p:strVal val="1+#ppt_w/2"/>
                                          </p:val>
                                        </p:tav>
                                        <p:tav tm="100000">
                                          <p:val>
                                            <p:strVal val="#ppt_x"/>
                                          </p:val>
                                        </p:tav>
                                      </p:tavLst>
                                    </p:anim>
                                    <p:anim calcmode="lin" valueType="num">
                                      <p:cBhvr additive="base">
                                        <p:cTn id="8" dur="2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200"/>
                            </p:stCondLst>
                            <p:childTnLst>
                              <p:par>
                                <p:cTn id="10" presetID="1"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par>
                          <p:cTn id="12" fill="hold">
                            <p:stCondLst>
                              <p:cond delay="1200"/>
                            </p:stCondLst>
                            <p:childTnLst>
                              <p:par>
                                <p:cTn id="13" presetID="1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300"/>
                                        <p:tgtEl>
                                          <p:spTgt spid="4"/>
                                        </p:tgtEl>
                                        <p:attrNameLst>
                                          <p:attrName>ppt_y</p:attrName>
                                        </p:attrNameLst>
                                      </p:cBhvr>
                                      <p:tavLst>
                                        <p:tav tm="0">
                                          <p:val>
                                            <p:strVal val="#ppt_y-#ppt_h*1.125000"/>
                                          </p:val>
                                        </p:tav>
                                        <p:tav tm="100000">
                                          <p:val>
                                            <p:strVal val="#ppt_y"/>
                                          </p:val>
                                        </p:tav>
                                      </p:tavLst>
                                    </p:anim>
                                    <p:animEffect transition="in" filter="wipe(down)">
                                      <p:cBhvr>
                                        <p:cTn id="16" dur="3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 y="1"/>
            <a:ext cx="12188822" cy="6857998"/>
          </a:xfrm>
          <a:prstGeom prst="rect">
            <a:avLst/>
          </a:prstGeom>
        </p:spPr>
      </p:pic>
      <p:sp>
        <p:nvSpPr>
          <p:cNvPr id="9" name="Content Placeholder 2"/>
          <p:cNvSpPr txBox="1">
            <a:spLocks/>
          </p:cNvSpPr>
          <p:nvPr/>
        </p:nvSpPr>
        <p:spPr>
          <a:xfrm>
            <a:off x="-1" y="1136697"/>
            <a:ext cx="6098519" cy="5721303"/>
          </a:xfrm>
          <a:prstGeom prst="rect">
            <a:avLst/>
          </a:prstGeom>
          <a:solidFill>
            <a:schemeClr val="accent2">
              <a:lumMod val="20000"/>
              <a:lumOff val="80000"/>
              <a:alpha val="80000"/>
            </a:schemeClr>
          </a:solidFill>
        </p:spPr>
        <p:txBody>
          <a:bodyPr lIns="914400" tIns="228600" rIns="457200" bIns="228600" anchor="ctr"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20000"/>
              </a:lnSpc>
              <a:spcBef>
                <a:spcPts val="2500"/>
              </a:spcBef>
              <a:spcAft>
                <a:spcPts val="2500"/>
              </a:spcAft>
              <a:buNone/>
            </a:pPr>
            <a:endParaRPr lang="en-US" sz="1600" dirty="0"/>
          </a:p>
        </p:txBody>
      </p:sp>
      <p:pic>
        <p:nvPicPr>
          <p:cNvPr id="10" name="Picture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17815" y="1968682"/>
            <a:ext cx="680720" cy="680720"/>
          </a:xfrm>
          <a:prstGeom prst="rect">
            <a:avLst/>
          </a:prstGeom>
        </p:spPr>
      </p:pic>
      <p:sp>
        <p:nvSpPr>
          <p:cNvPr id="13" name="TextBox 12"/>
          <p:cNvSpPr txBox="1"/>
          <p:nvPr/>
        </p:nvSpPr>
        <p:spPr>
          <a:xfrm>
            <a:off x="1761371" y="2139765"/>
            <a:ext cx="2250536" cy="400110"/>
          </a:xfrm>
          <a:prstGeom prst="rect">
            <a:avLst/>
          </a:prstGeom>
          <a:noFill/>
        </p:spPr>
        <p:txBody>
          <a:bodyPr wrap="none" rtlCol="0">
            <a:spAutoFit/>
          </a:bodyPr>
          <a:lstStyle/>
          <a:p>
            <a:r>
              <a:rPr lang="en-US" sz="2000" b="1" dirty="0" smtClean="0">
                <a:latin typeface="Arial"/>
                <a:cs typeface="Arial"/>
              </a:rPr>
              <a:t>No-touch startup</a:t>
            </a:r>
            <a:endParaRPr lang="en-US" sz="2000" b="1" dirty="0">
              <a:latin typeface="Arial"/>
              <a:cs typeface="Arial"/>
            </a:endParaRPr>
          </a:p>
        </p:txBody>
      </p:sp>
      <p:pic>
        <p:nvPicPr>
          <p:cNvPr id="14" name="Picture 1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17815" y="2821656"/>
            <a:ext cx="680720" cy="680720"/>
          </a:xfrm>
          <a:prstGeom prst="rect">
            <a:avLst/>
          </a:prstGeom>
        </p:spPr>
      </p:pic>
      <p:sp>
        <p:nvSpPr>
          <p:cNvPr id="15" name="TextBox 14"/>
          <p:cNvSpPr txBox="1"/>
          <p:nvPr/>
        </p:nvSpPr>
        <p:spPr>
          <a:xfrm>
            <a:off x="1761371" y="2972221"/>
            <a:ext cx="3818473" cy="451406"/>
          </a:xfrm>
          <a:prstGeom prst="rect">
            <a:avLst/>
          </a:prstGeom>
          <a:noFill/>
        </p:spPr>
        <p:txBody>
          <a:bodyPr wrap="none" rtlCol="0">
            <a:spAutoFit/>
          </a:bodyPr>
          <a:lstStyle/>
          <a:p>
            <a:pPr marL="0" indent="0">
              <a:lnSpc>
                <a:spcPct val="120000"/>
              </a:lnSpc>
              <a:spcBef>
                <a:spcPts val="2500"/>
              </a:spcBef>
              <a:spcAft>
                <a:spcPts val="2500"/>
              </a:spcAft>
              <a:buNone/>
            </a:pPr>
            <a:r>
              <a:rPr lang="en-US" sz="2000" b="1" dirty="0" smtClean="0">
                <a:latin typeface="Arial"/>
                <a:cs typeface="Arial"/>
              </a:rPr>
              <a:t>One-touch videoconferencing</a:t>
            </a:r>
            <a:endParaRPr lang="en-US" sz="2000" b="1" dirty="0">
              <a:latin typeface="Arial"/>
              <a:cs typeface="Arial"/>
            </a:endParaRPr>
          </a:p>
        </p:txBody>
      </p:sp>
      <p:pic>
        <p:nvPicPr>
          <p:cNvPr id="16" name="Picture 1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17815" y="3670277"/>
            <a:ext cx="680720" cy="680720"/>
          </a:xfrm>
          <a:prstGeom prst="rect">
            <a:avLst/>
          </a:prstGeom>
        </p:spPr>
      </p:pic>
      <p:sp>
        <p:nvSpPr>
          <p:cNvPr id="17" name="TextBox 16"/>
          <p:cNvSpPr txBox="1"/>
          <p:nvPr/>
        </p:nvSpPr>
        <p:spPr>
          <a:xfrm>
            <a:off x="1761371" y="3779805"/>
            <a:ext cx="4144083" cy="461665"/>
          </a:xfrm>
          <a:prstGeom prst="rect">
            <a:avLst/>
          </a:prstGeom>
          <a:noFill/>
        </p:spPr>
        <p:txBody>
          <a:bodyPr wrap="none" rtlCol="0" anchor="ctr" anchorCtr="0">
            <a:spAutoFit/>
          </a:bodyPr>
          <a:lstStyle/>
          <a:p>
            <a:pPr marL="0" indent="0">
              <a:lnSpc>
                <a:spcPct val="120000"/>
              </a:lnSpc>
              <a:spcBef>
                <a:spcPts val="2500"/>
              </a:spcBef>
              <a:spcAft>
                <a:spcPts val="2500"/>
              </a:spcAft>
              <a:buNone/>
            </a:pPr>
            <a:r>
              <a:rPr lang="en-US" sz="2000" b="1" dirty="0" smtClean="0">
                <a:latin typeface="Arial"/>
                <a:cs typeface="Arial"/>
              </a:rPr>
              <a:t>Dynamic mobile content sharing</a:t>
            </a:r>
            <a:endParaRPr lang="en-US" sz="2000" b="1" dirty="0">
              <a:latin typeface="Arial"/>
              <a:cs typeface="Arial"/>
            </a:endParaRPr>
          </a:p>
        </p:txBody>
      </p:sp>
      <p:pic>
        <p:nvPicPr>
          <p:cNvPr id="18" name="Picture 17"/>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17815" y="4525990"/>
            <a:ext cx="680720" cy="680720"/>
          </a:xfrm>
          <a:prstGeom prst="rect">
            <a:avLst/>
          </a:prstGeom>
        </p:spPr>
      </p:pic>
      <p:sp>
        <p:nvSpPr>
          <p:cNvPr id="19" name="TextBox 18"/>
          <p:cNvSpPr txBox="1"/>
          <p:nvPr/>
        </p:nvSpPr>
        <p:spPr>
          <a:xfrm>
            <a:off x="1761371" y="4635518"/>
            <a:ext cx="2974084" cy="461665"/>
          </a:xfrm>
          <a:prstGeom prst="rect">
            <a:avLst/>
          </a:prstGeom>
          <a:noFill/>
        </p:spPr>
        <p:txBody>
          <a:bodyPr wrap="none" rtlCol="0" anchor="ctr" anchorCtr="0">
            <a:spAutoFit/>
          </a:bodyPr>
          <a:lstStyle/>
          <a:p>
            <a:pPr marL="0" indent="0">
              <a:lnSpc>
                <a:spcPct val="120000"/>
              </a:lnSpc>
              <a:spcBef>
                <a:spcPts val="2500"/>
              </a:spcBef>
              <a:spcAft>
                <a:spcPts val="2500"/>
              </a:spcAft>
              <a:buNone/>
            </a:pPr>
            <a:r>
              <a:rPr lang="en-US" sz="2000" b="1" dirty="0" smtClean="0">
                <a:latin typeface="Arial"/>
                <a:cs typeface="Arial"/>
              </a:rPr>
              <a:t>Audio &amp; video capture</a:t>
            </a:r>
            <a:endParaRPr lang="en-US" sz="2000" b="1" dirty="0">
              <a:latin typeface="Arial"/>
              <a:cs typeface="Arial"/>
            </a:endParaRPr>
          </a:p>
        </p:txBody>
      </p:sp>
      <p:pic>
        <p:nvPicPr>
          <p:cNvPr id="20" name="Picture 19"/>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17815" y="5381870"/>
            <a:ext cx="680720" cy="680720"/>
          </a:xfrm>
          <a:prstGeom prst="rect">
            <a:avLst/>
          </a:prstGeom>
        </p:spPr>
      </p:pic>
      <p:sp>
        <p:nvSpPr>
          <p:cNvPr id="21" name="TextBox 20"/>
          <p:cNvSpPr txBox="1"/>
          <p:nvPr/>
        </p:nvSpPr>
        <p:spPr>
          <a:xfrm>
            <a:off x="1761371" y="5491398"/>
            <a:ext cx="2491388" cy="461665"/>
          </a:xfrm>
          <a:prstGeom prst="rect">
            <a:avLst/>
          </a:prstGeom>
          <a:noFill/>
        </p:spPr>
        <p:txBody>
          <a:bodyPr wrap="none" rtlCol="0" anchor="ctr" anchorCtr="0">
            <a:spAutoFit/>
          </a:bodyPr>
          <a:lstStyle/>
          <a:p>
            <a:pPr marL="0" indent="0">
              <a:lnSpc>
                <a:spcPct val="120000"/>
              </a:lnSpc>
              <a:spcBef>
                <a:spcPts val="2500"/>
              </a:spcBef>
              <a:spcAft>
                <a:spcPts val="2500"/>
              </a:spcAft>
              <a:buNone/>
            </a:pPr>
            <a:r>
              <a:rPr lang="en-US" sz="2000" b="1" dirty="0" smtClean="0">
                <a:latin typeface="Arial"/>
                <a:cs typeface="Arial"/>
              </a:rPr>
              <a:t>Post-meeting reset</a:t>
            </a:r>
            <a:endParaRPr lang="en-US" sz="2000" b="1" dirty="0">
              <a:latin typeface="Arial"/>
              <a:cs typeface="Arial"/>
            </a:endParaRPr>
          </a:p>
        </p:txBody>
      </p:sp>
      <p:grpSp>
        <p:nvGrpSpPr>
          <p:cNvPr id="22" name="Group 21"/>
          <p:cNvGrpSpPr/>
          <p:nvPr/>
        </p:nvGrpSpPr>
        <p:grpSpPr>
          <a:xfrm>
            <a:off x="-1" y="276832"/>
            <a:ext cx="12188825" cy="859864"/>
            <a:chOff x="-1" y="276832"/>
            <a:chExt cx="12188825" cy="859864"/>
          </a:xfrm>
        </p:grpSpPr>
        <p:sp>
          <p:nvSpPr>
            <p:cNvPr id="23" name="Content Placeholder 2"/>
            <p:cNvSpPr txBox="1">
              <a:spLocks/>
            </p:cNvSpPr>
            <p:nvPr/>
          </p:nvSpPr>
          <p:spPr>
            <a:xfrm>
              <a:off x="-1" y="322551"/>
              <a:ext cx="12188825" cy="814145"/>
            </a:xfrm>
            <a:prstGeom prst="rect">
              <a:avLst/>
            </a:prstGeom>
            <a:solidFill>
              <a:srgbClr val="FFFFFF">
                <a:alpha val="90000"/>
              </a:srgbClr>
            </a:solidFill>
          </p:spPr>
          <p:txBody>
            <a:bodyPr lIns="18288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User Experience and Automation</a:t>
              </a:r>
            </a:p>
          </p:txBody>
        </p:sp>
        <p:sp>
          <p:nvSpPr>
            <p:cNvPr id="24" name="Rectangle 23"/>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25" name="Picture 24"/>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60626" y="78221"/>
            <a:ext cx="1337908" cy="1337908"/>
          </a:xfrm>
          <a:prstGeom prst="rect">
            <a:avLst/>
          </a:prstGeom>
        </p:spPr>
      </p:pic>
      <p:pic>
        <p:nvPicPr>
          <p:cNvPr id="26" name="Picture 2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368283" y="6262624"/>
            <a:ext cx="2540074" cy="294948"/>
          </a:xfrm>
          <a:prstGeom prst="rect">
            <a:avLst/>
          </a:prstGeom>
        </p:spPr>
      </p:pic>
      <p:pic>
        <p:nvPicPr>
          <p:cNvPr id="3" name="Picture 2"/>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646919" y="1615163"/>
            <a:ext cx="8329520" cy="5242354"/>
          </a:xfrm>
          <a:prstGeom prst="rect">
            <a:avLst/>
          </a:prstGeom>
        </p:spPr>
      </p:pic>
      <p:pic>
        <p:nvPicPr>
          <p:cNvPr id="7" name="Picture 6"/>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907959" y="1371889"/>
            <a:ext cx="2507638" cy="5168923"/>
          </a:xfrm>
          <a:prstGeom prst="rect">
            <a:avLst/>
          </a:prstGeom>
        </p:spPr>
      </p:pic>
    </p:spTree>
    <p:extLst>
      <p:ext uri="{BB962C8B-B14F-4D97-AF65-F5344CB8AC3E}">
        <p14:creationId xmlns:p14="http://schemas.microsoft.com/office/powerpoint/2010/main" val="302225871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50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
                                        <p:tgtEl>
                                          <p:spTgt spid="13"/>
                                        </p:tgtEl>
                                        <p:attrNameLst>
                                          <p:attrName>ppt_x</p:attrName>
                                        </p:attrNameLst>
                                      </p:cBhvr>
                                      <p:tavLst>
                                        <p:tav tm="0">
                                          <p:val>
                                            <p:strVal val="#ppt_x-#ppt_w*1.125000"/>
                                          </p:val>
                                        </p:tav>
                                        <p:tav tm="100000">
                                          <p:val>
                                            <p:strVal val="#ppt_x"/>
                                          </p:val>
                                        </p:tav>
                                      </p:tavLst>
                                    </p:anim>
                                    <p:animEffect transition="in" filter="wipe(right)">
                                      <p:cBhvr>
                                        <p:cTn id="8" dur="100"/>
                                        <p:tgtEl>
                                          <p:spTgt spid="13"/>
                                        </p:tgtEl>
                                      </p:cBhvr>
                                    </p:animEffect>
                                  </p:childTnLst>
                                </p:cTn>
                              </p:par>
                              <p:par>
                                <p:cTn id="9" presetID="1" presetClass="entr" presetSubtype="0"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2" presetClass="entr" presetSubtype="8" fill="hold" grpId="0" nodeType="clickEffect">
                                  <p:stCondLst>
                                    <p:cond delay="0"/>
                                  </p:stCondLst>
                                  <p:iterate type="lt">
                                    <p:tmPct val="10000"/>
                                  </p:iterate>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
                                        <p:tgtEl>
                                          <p:spTgt spid="15"/>
                                        </p:tgtEl>
                                        <p:attrNameLst>
                                          <p:attrName>ppt_x</p:attrName>
                                        </p:attrNameLst>
                                      </p:cBhvr>
                                      <p:tavLst>
                                        <p:tav tm="0">
                                          <p:val>
                                            <p:strVal val="#ppt_x-#ppt_w*1.125000"/>
                                          </p:val>
                                        </p:tav>
                                        <p:tav tm="100000">
                                          <p:val>
                                            <p:strVal val="#ppt_x"/>
                                          </p:val>
                                        </p:tav>
                                      </p:tavLst>
                                    </p:anim>
                                    <p:animEffect transition="in" filter="wipe(right)">
                                      <p:cBhvr>
                                        <p:cTn id="16" dur="100"/>
                                        <p:tgtEl>
                                          <p:spTgt spid="15"/>
                                        </p:tgtEl>
                                      </p:cBhvr>
                                    </p:animEffec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0" presetClass="entr" presetSubtype="0" fill="hold" nodeType="withEffect">
                                  <p:stCondLst>
                                    <p:cond delay="50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3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grpId="0" nodeType="clickEffect">
                                  <p:stCondLst>
                                    <p:cond delay="0"/>
                                  </p:stCondLst>
                                  <p:iterate type="lt">
                                    <p:tmPct val="10000"/>
                                  </p:iterate>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100"/>
                                        <p:tgtEl>
                                          <p:spTgt spid="17"/>
                                        </p:tgtEl>
                                        <p:attrNameLst>
                                          <p:attrName>ppt_x</p:attrName>
                                        </p:attrNameLst>
                                      </p:cBhvr>
                                      <p:tavLst>
                                        <p:tav tm="0">
                                          <p:val>
                                            <p:strVal val="#ppt_x-#ppt_w*1.125000"/>
                                          </p:val>
                                        </p:tav>
                                        <p:tav tm="100000">
                                          <p:val>
                                            <p:strVal val="#ppt_x"/>
                                          </p:val>
                                        </p:tav>
                                      </p:tavLst>
                                    </p:anim>
                                    <p:animEffect transition="in" filter="wipe(right)">
                                      <p:cBhvr>
                                        <p:cTn id="27" dur="100"/>
                                        <p:tgtEl>
                                          <p:spTgt spid="17"/>
                                        </p:tgtEl>
                                      </p:cBhvr>
                                    </p:animEffect>
                                  </p:childTnLst>
                                </p:cTn>
                              </p:par>
                              <p:par>
                                <p:cTn id="28" presetID="10" presetClass="exit" presetSubtype="0" fill="hold" nodeType="withEffect">
                                  <p:stCondLst>
                                    <p:cond delay="0"/>
                                  </p:stCondLst>
                                  <p:childTnLst>
                                    <p:animEffect transition="out" filter="fade">
                                      <p:cBhvr>
                                        <p:cTn id="29" dur="300"/>
                                        <p:tgtEl>
                                          <p:spTgt spid="3"/>
                                        </p:tgtEl>
                                      </p:cBhvr>
                                    </p:animEffect>
                                    <p:set>
                                      <p:cBhvr>
                                        <p:cTn id="30" dur="1" fill="hold">
                                          <p:stCondLst>
                                            <p:cond delay="299"/>
                                          </p:stCondLst>
                                        </p:cTn>
                                        <p:tgtEl>
                                          <p:spTgt spid="3"/>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2" presetClass="entr" presetSubtype="8" fill="hold" grpId="0" nodeType="clickEffect">
                                  <p:stCondLst>
                                    <p:cond delay="0"/>
                                  </p:stCondLst>
                                  <p:iterate type="lt">
                                    <p:tmPct val="10000"/>
                                  </p:iterate>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100"/>
                                        <p:tgtEl>
                                          <p:spTgt spid="19"/>
                                        </p:tgtEl>
                                        <p:attrNameLst>
                                          <p:attrName>ppt_x</p:attrName>
                                        </p:attrNameLst>
                                      </p:cBhvr>
                                      <p:tavLst>
                                        <p:tav tm="0">
                                          <p:val>
                                            <p:strVal val="#ppt_x-#ppt_w*1.125000"/>
                                          </p:val>
                                        </p:tav>
                                        <p:tav tm="100000">
                                          <p:val>
                                            <p:strVal val="#ppt_x"/>
                                          </p:val>
                                        </p:tav>
                                      </p:tavLst>
                                    </p:anim>
                                    <p:animEffect transition="in" filter="wipe(right)">
                                      <p:cBhvr>
                                        <p:cTn id="38" dur="100"/>
                                        <p:tgtEl>
                                          <p:spTgt spid="19"/>
                                        </p:tgtEl>
                                      </p:cBhvr>
                                    </p:animEffec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0" presetClass="entr" presetSubtype="0" fill="hold" nodeType="withEffect">
                                  <p:stCondLst>
                                    <p:cond delay="50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3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12" presetClass="entr" presetSubtype="8" fill="hold" grpId="0" nodeType="clickEffect">
                                  <p:stCondLst>
                                    <p:cond delay="0"/>
                                  </p:stCondLst>
                                  <p:iterate type="lt">
                                    <p:tmPct val="10000"/>
                                  </p:iterate>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100"/>
                                        <p:tgtEl>
                                          <p:spTgt spid="21"/>
                                        </p:tgtEl>
                                        <p:attrNameLst>
                                          <p:attrName>ppt_x</p:attrName>
                                        </p:attrNameLst>
                                      </p:cBhvr>
                                      <p:tavLst>
                                        <p:tav tm="0">
                                          <p:val>
                                            <p:strVal val="#ppt_x-#ppt_w*1.125000"/>
                                          </p:val>
                                        </p:tav>
                                        <p:tav tm="100000">
                                          <p:val>
                                            <p:strVal val="#ppt_x"/>
                                          </p:val>
                                        </p:tav>
                                      </p:tavLst>
                                    </p:anim>
                                    <p:animEffect transition="in" filter="wipe(right)">
                                      <p:cBhvr>
                                        <p:cTn id="49" dur="100"/>
                                        <p:tgtEl>
                                          <p:spTgt spid="21"/>
                                        </p:tgtEl>
                                      </p:cBhvr>
                                    </p:animEffect>
                                  </p:childTnLst>
                                </p:cTn>
                              </p:par>
                              <p:par>
                                <p:cTn id="50" presetID="10" presetClass="exit" presetSubtype="0" fill="hold" nodeType="withEffect">
                                  <p:stCondLst>
                                    <p:cond delay="0"/>
                                  </p:stCondLst>
                                  <p:childTnLst>
                                    <p:animEffect transition="out" filter="fade">
                                      <p:cBhvr>
                                        <p:cTn id="51" dur="300"/>
                                        <p:tgtEl>
                                          <p:spTgt spid="7"/>
                                        </p:tgtEl>
                                      </p:cBhvr>
                                    </p:animEffect>
                                    <p:set>
                                      <p:cBhvr>
                                        <p:cTn id="52" dur="1" fill="hold">
                                          <p:stCondLst>
                                            <p:cond delay="299"/>
                                          </p:stCondLst>
                                        </p:cTn>
                                        <p:tgtEl>
                                          <p:spTgt spid="7"/>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9"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a:extLst>
              <a:ext uri="{28A0092B-C50C-407E-A947-70E740481C1C}">
                <a14:useLocalDpi xmlns:a14="http://schemas.microsoft.com/office/drawing/2010/main"/>
              </a:ext>
            </a:extLst>
          </a:blip>
          <a:srcRect b="-1"/>
          <a:stretch/>
        </p:blipFill>
        <p:spPr>
          <a:xfrm>
            <a:off x="-1" y="1"/>
            <a:ext cx="12188826" cy="6857998"/>
          </a:xfrm>
          <a:prstGeom prst="rect">
            <a:avLst/>
          </a:prstGeom>
        </p:spPr>
      </p:pic>
      <p:sp>
        <p:nvSpPr>
          <p:cNvPr id="10" name="Content Placeholder 2"/>
          <p:cNvSpPr txBox="1">
            <a:spLocks/>
          </p:cNvSpPr>
          <p:nvPr/>
        </p:nvSpPr>
        <p:spPr>
          <a:xfrm>
            <a:off x="-1" y="1136697"/>
            <a:ext cx="6098519" cy="5721303"/>
          </a:xfrm>
          <a:prstGeom prst="rect">
            <a:avLst/>
          </a:prstGeom>
          <a:solidFill>
            <a:schemeClr val="accent2">
              <a:lumMod val="20000"/>
              <a:lumOff val="80000"/>
              <a:alpha val="80000"/>
            </a:schemeClr>
          </a:solidFill>
        </p:spPr>
        <p:txBody>
          <a:bodyPr lIns="914400" tIns="228600" rIns="457200" bIns="228600" anchor="ctr"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20000"/>
              </a:lnSpc>
              <a:buNone/>
            </a:pPr>
            <a:r>
              <a:rPr lang="en-US" sz="2000" b="1" dirty="0"/>
              <a:t>Crestron Fusion Cloud can </a:t>
            </a:r>
            <a:r>
              <a:rPr lang="en-US" sz="2000" b="1" dirty="0" smtClean="0"/>
              <a:t/>
            </a:r>
            <a:br>
              <a:rPr lang="en-US" sz="2000" b="1" dirty="0" smtClean="0"/>
            </a:br>
            <a:r>
              <a:rPr lang="en-US" sz="2000" b="1" dirty="0" smtClean="0"/>
              <a:t>generate </a:t>
            </a:r>
            <a:r>
              <a:rPr lang="en-US" sz="2000" b="1" dirty="0"/>
              <a:t>usage and analytic </a:t>
            </a:r>
            <a:r>
              <a:rPr lang="en-US" sz="2000" b="1" dirty="0" smtClean="0"/>
              <a:t>reports </a:t>
            </a:r>
            <a:br>
              <a:rPr lang="en-US" sz="2000" b="1" dirty="0" smtClean="0"/>
            </a:br>
            <a:r>
              <a:rPr lang="en-US" sz="2000" dirty="0" smtClean="0"/>
              <a:t>on </a:t>
            </a:r>
            <a:r>
              <a:rPr lang="en-US" sz="2000" dirty="0"/>
              <a:t>all meeting spaces and all the technology </a:t>
            </a:r>
            <a:r>
              <a:rPr lang="en-US" sz="2000" dirty="0" smtClean="0"/>
              <a:t>in </a:t>
            </a:r>
            <a:r>
              <a:rPr lang="en-US" sz="2000" dirty="0"/>
              <a:t>them.</a:t>
            </a:r>
          </a:p>
        </p:txBody>
      </p:sp>
      <p:grpSp>
        <p:nvGrpSpPr>
          <p:cNvPr id="13" name="Group 12"/>
          <p:cNvGrpSpPr/>
          <p:nvPr/>
        </p:nvGrpSpPr>
        <p:grpSpPr>
          <a:xfrm>
            <a:off x="-1" y="276832"/>
            <a:ext cx="12188825" cy="859864"/>
            <a:chOff x="-1" y="276832"/>
            <a:chExt cx="12188825" cy="859864"/>
          </a:xfrm>
        </p:grpSpPr>
        <p:sp>
          <p:nvSpPr>
            <p:cNvPr id="14" name="Content Placeholder 2"/>
            <p:cNvSpPr txBox="1">
              <a:spLocks/>
            </p:cNvSpPr>
            <p:nvPr/>
          </p:nvSpPr>
          <p:spPr>
            <a:xfrm>
              <a:off x="-1" y="322551"/>
              <a:ext cx="12188825" cy="814145"/>
            </a:xfrm>
            <a:prstGeom prst="rect">
              <a:avLst/>
            </a:prstGeom>
            <a:solidFill>
              <a:srgbClr val="FFFFFF">
                <a:alpha val="90000"/>
              </a:srgbClr>
            </a:solidFill>
          </p:spPr>
          <p:txBody>
            <a:bodyPr lIns="18288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Asset and Space Utilization</a:t>
              </a:r>
            </a:p>
          </p:txBody>
        </p:sp>
        <p:sp>
          <p:nvSpPr>
            <p:cNvPr id="15" name="Rectangle 14"/>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16" name="Picture 1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60626" y="78221"/>
            <a:ext cx="1337908" cy="1337908"/>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368283" y="6262624"/>
            <a:ext cx="2540074" cy="294948"/>
          </a:xfrm>
          <a:prstGeom prst="rect">
            <a:avLst/>
          </a:prstGeom>
        </p:spPr>
      </p:pic>
    </p:spTree>
    <p:extLst>
      <p:ext uri="{BB962C8B-B14F-4D97-AF65-F5344CB8AC3E}">
        <p14:creationId xmlns:p14="http://schemas.microsoft.com/office/powerpoint/2010/main" val="335126325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200" fill="hold"/>
                                        <p:tgtEl>
                                          <p:spTgt spid="13"/>
                                        </p:tgtEl>
                                        <p:attrNameLst>
                                          <p:attrName>ppt_x</p:attrName>
                                        </p:attrNameLst>
                                      </p:cBhvr>
                                      <p:tavLst>
                                        <p:tav tm="0">
                                          <p:val>
                                            <p:strVal val="1+#ppt_w/2"/>
                                          </p:val>
                                        </p:tav>
                                        <p:tav tm="100000">
                                          <p:val>
                                            <p:strVal val="#ppt_x"/>
                                          </p:val>
                                        </p:tav>
                                      </p:tavLst>
                                    </p:anim>
                                    <p:anim calcmode="lin" valueType="num">
                                      <p:cBhvr additive="base">
                                        <p:cTn id="8" dur="2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1200"/>
                            </p:stCondLst>
                            <p:childTnLst>
                              <p:par>
                                <p:cTn id="10" presetID="1" presetClass="entr" presetSubtype="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par>
                          <p:cTn id="12" fill="hold">
                            <p:stCondLst>
                              <p:cond delay="1200"/>
                            </p:stCondLst>
                            <p:childTnLst>
                              <p:par>
                                <p:cTn id="13" presetID="12" presetClass="entr" presetSubtype="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300"/>
                                        <p:tgtEl>
                                          <p:spTgt spid="10"/>
                                        </p:tgtEl>
                                        <p:attrNameLst>
                                          <p:attrName>ppt_y</p:attrName>
                                        </p:attrNameLst>
                                      </p:cBhvr>
                                      <p:tavLst>
                                        <p:tav tm="0">
                                          <p:val>
                                            <p:strVal val="#ppt_y-#ppt_h*1.125000"/>
                                          </p:val>
                                        </p:tav>
                                        <p:tav tm="100000">
                                          <p:val>
                                            <p:strVal val="#ppt_y"/>
                                          </p:val>
                                        </p:tav>
                                      </p:tavLst>
                                    </p:anim>
                                    <p:animEffect transition="in" filter="wipe(down)">
                                      <p:cBhvr>
                                        <p:cTn id="16" dur="3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3">
            <a:extLst>
              <a:ext uri="{28A0092B-C50C-407E-A947-70E740481C1C}">
                <a14:useLocalDpi xmlns:a14="http://schemas.microsoft.com/office/drawing/2010/main"/>
              </a:ext>
            </a:extLst>
          </a:blip>
          <a:srcRect b="-1"/>
          <a:stretch/>
        </p:blipFill>
        <p:spPr>
          <a:xfrm>
            <a:off x="-1" y="1"/>
            <a:ext cx="12188826" cy="6857998"/>
          </a:xfrm>
          <a:prstGeom prst="rect">
            <a:avLst/>
          </a:prstGeom>
        </p:spPr>
      </p:pic>
      <p:sp>
        <p:nvSpPr>
          <p:cNvPr id="23" name="Content Placeholder 2"/>
          <p:cNvSpPr txBox="1">
            <a:spLocks/>
          </p:cNvSpPr>
          <p:nvPr/>
        </p:nvSpPr>
        <p:spPr>
          <a:xfrm>
            <a:off x="-1" y="1136697"/>
            <a:ext cx="6098519" cy="5721303"/>
          </a:xfrm>
          <a:prstGeom prst="rect">
            <a:avLst/>
          </a:prstGeom>
          <a:solidFill>
            <a:schemeClr val="accent2">
              <a:lumMod val="20000"/>
              <a:lumOff val="80000"/>
              <a:alpha val="80000"/>
            </a:schemeClr>
          </a:solidFill>
        </p:spPr>
        <p:txBody>
          <a:bodyPr lIns="914400" tIns="228600" rIns="457200" bIns="228600" anchor="ctr"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20000"/>
              </a:lnSpc>
              <a:spcBef>
                <a:spcPts val="2500"/>
              </a:spcBef>
              <a:spcAft>
                <a:spcPts val="2500"/>
              </a:spcAft>
              <a:buNone/>
            </a:pPr>
            <a:endParaRPr lang="en-US" sz="1600" dirty="0"/>
          </a:p>
        </p:txBody>
      </p:sp>
      <p:pic>
        <p:nvPicPr>
          <p:cNvPr id="24" name="Picture 2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17815" y="2728926"/>
            <a:ext cx="680720" cy="680720"/>
          </a:xfrm>
          <a:prstGeom prst="rect">
            <a:avLst/>
          </a:prstGeom>
        </p:spPr>
      </p:pic>
      <p:sp>
        <p:nvSpPr>
          <p:cNvPr id="25" name="TextBox 24"/>
          <p:cNvSpPr txBox="1"/>
          <p:nvPr/>
        </p:nvSpPr>
        <p:spPr>
          <a:xfrm>
            <a:off x="1761371" y="2900009"/>
            <a:ext cx="3120666" cy="400110"/>
          </a:xfrm>
          <a:prstGeom prst="rect">
            <a:avLst/>
          </a:prstGeom>
          <a:noFill/>
        </p:spPr>
        <p:txBody>
          <a:bodyPr wrap="none" rtlCol="0">
            <a:spAutoFit/>
          </a:bodyPr>
          <a:lstStyle/>
          <a:p>
            <a:r>
              <a:rPr lang="en-US" sz="2000" b="1" dirty="0" smtClean="0">
                <a:latin typeface="Arial"/>
                <a:cs typeface="Arial"/>
              </a:rPr>
              <a:t>Connection preferences</a:t>
            </a:r>
            <a:endParaRPr lang="en-US" sz="2000" b="1" dirty="0">
              <a:latin typeface="Arial"/>
              <a:cs typeface="Arial"/>
            </a:endParaRPr>
          </a:p>
        </p:txBody>
      </p:sp>
      <p:pic>
        <p:nvPicPr>
          <p:cNvPr id="26" name="Picture 2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17815" y="3581900"/>
            <a:ext cx="680720" cy="680720"/>
          </a:xfrm>
          <a:prstGeom prst="rect">
            <a:avLst/>
          </a:prstGeom>
        </p:spPr>
      </p:pic>
      <p:sp>
        <p:nvSpPr>
          <p:cNvPr id="27" name="TextBox 26"/>
          <p:cNvSpPr txBox="1"/>
          <p:nvPr/>
        </p:nvSpPr>
        <p:spPr>
          <a:xfrm>
            <a:off x="1761371" y="3732465"/>
            <a:ext cx="2162772" cy="427746"/>
          </a:xfrm>
          <a:prstGeom prst="rect">
            <a:avLst/>
          </a:prstGeom>
          <a:noFill/>
        </p:spPr>
        <p:txBody>
          <a:bodyPr wrap="none" rtlCol="0">
            <a:spAutoFit/>
          </a:bodyPr>
          <a:lstStyle/>
          <a:p>
            <a:pPr marL="0" indent="0">
              <a:lnSpc>
                <a:spcPct val="120000"/>
              </a:lnSpc>
              <a:spcBef>
                <a:spcPts val="2500"/>
              </a:spcBef>
              <a:spcAft>
                <a:spcPts val="2500"/>
              </a:spcAft>
              <a:buNone/>
            </a:pPr>
            <a:r>
              <a:rPr lang="en-US" sz="2000" b="1" dirty="0" smtClean="0">
                <a:latin typeface="Arial"/>
                <a:cs typeface="Arial"/>
              </a:rPr>
              <a:t>Asset utilization</a:t>
            </a:r>
            <a:endParaRPr lang="en-US" sz="2000" b="1" dirty="0">
              <a:latin typeface="Arial"/>
              <a:cs typeface="Arial"/>
            </a:endParaRPr>
          </a:p>
        </p:txBody>
      </p:sp>
      <p:pic>
        <p:nvPicPr>
          <p:cNvPr id="28" name="Picture 27"/>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17815" y="4430521"/>
            <a:ext cx="680720" cy="680720"/>
          </a:xfrm>
          <a:prstGeom prst="rect">
            <a:avLst/>
          </a:prstGeom>
        </p:spPr>
      </p:pic>
      <p:sp>
        <p:nvSpPr>
          <p:cNvPr id="29" name="TextBox 28"/>
          <p:cNvSpPr txBox="1"/>
          <p:nvPr/>
        </p:nvSpPr>
        <p:spPr>
          <a:xfrm>
            <a:off x="1761371" y="4540049"/>
            <a:ext cx="2206053" cy="461665"/>
          </a:xfrm>
          <a:prstGeom prst="rect">
            <a:avLst/>
          </a:prstGeom>
          <a:noFill/>
        </p:spPr>
        <p:txBody>
          <a:bodyPr wrap="none" rtlCol="0" anchor="ctr" anchorCtr="0">
            <a:spAutoFit/>
          </a:bodyPr>
          <a:lstStyle/>
          <a:p>
            <a:pPr marL="0" indent="0">
              <a:lnSpc>
                <a:spcPct val="120000"/>
              </a:lnSpc>
              <a:spcBef>
                <a:spcPts val="2500"/>
              </a:spcBef>
              <a:spcAft>
                <a:spcPts val="2500"/>
              </a:spcAft>
              <a:buNone/>
            </a:pPr>
            <a:r>
              <a:rPr lang="en-US" sz="2000" b="1" dirty="0" smtClean="0">
                <a:latin typeface="Arial"/>
                <a:cs typeface="Arial"/>
              </a:rPr>
              <a:t>Space utilization</a:t>
            </a:r>
            <a:endParaRPr lang="en-US" sz="2000" b="1" dirty="0">
              <a:latin typeface="Arial"/>
              <a:cs typeface="Arial"/>
            </a:endParaRPr>
          </a:p>
        </p:txBody>
      </p:sp>
      <p:grpSp>
        <p:nvGrpSpPr>
          <p:cNvPr id="36" name="Group 35"/>
          <p:cNvGrpSpPr/>
          <p:nvPr/>
        </p:nvGrpSpPr>
        <p:grpSpPr>
          <a:xfrm>
            <a:off x="-1" y="276832"/>
            <a:ext cx="12188825" cy="859864"/>
            <a:chOff x="-1" y="276832"/>
            <a:chExt cx="12188825" cy="859864"/>
          </a:xfrm>
        </p:grpSpPr>
        <p:sp>
          <p:nvSpPr>
            <p:cNvPr id="37" name="Content Placeholder 2"/>
            <p:cNvSpPr txBox="1">
              <a:spLocks/>
            </p:cNvSpPr>
            <p:nvPr/>
          </p:nvSpPr>
          <p:spPr>
            <a:xfrm>
              <a:off x="-1" y="322551"/>
              <a:ext cx="12188825" cy="814145"/>
            </a:xfrm>
            <a:prstGeom prst="rect">
              <a:avLst/>
            </a:prstGeom>
            <a:solidFill>
              <a:srgbClr val="FFFFFF">
                <a:alpha val="90000"/>
              </a:srgbClr>
            </a:solidFill>
          </p:spPr>
          <p:txBody>
            <a:bodyPr lIns="18288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Asset and Space Utilization</a:t>
              </a:r>
            </a:p>
          </p:txBody>
        </p:sp>
        <p:sp>
          <p:nvSpPr>
            <p:cNvPr id="38" name="Rectangle 37"/>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39" name="Picture 38"/>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60626" y="78221"/>
            <a:ext cx="1337908" cy="1337908"/>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368283" y="6262624"/>
            <a:ext cx="2540074" cy="294948"/>
          </a:xfrm>
          <a:prstGeom prst="rect">
            <a:avLst/>
          </a:prstGeom>
        </p:spPr>
      </p:pic>
    </p:spTree>
    <p:extLst>
      <p:ext uri="{BB962C8B-B14F-4D97-AF65-F5344CB8AC3E}">
        <p14:creationId xmlns:p14="http://schemas.microsoft.com/office/powerpoint/2010/main" val="127437784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50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
                                        <p:tgtEl>
                                          <p:spTgt spid="25"/>
                                        </p:tgtEl>
                                        <p:attrNameLst>
                                          <p:attrName>ppt_x</p:attrName>
                                        </p:attrNameLst>
                                      </p:cBhvr>
                                      <p:tavLst>
                                        <p:tav tm="0">
                                          <p:val>
                                            <p:strVal val="#ppt_x-#ppt_w*1.125000"/>
                                          </p:val>
                                        </p:tav>
                                        <p:tav tm="100000">
                                          <p:val>
                                            <p:strVal val="#ppt_x"/>
                                          </p:val>
                                        </p:tav>
                                      </p:tavLst>
                                    </p:anim>
                                    <p:animEffect transition="in" filter="wipe(right)">
                                      <p:cBhvr>
                                        <p:cTn id="8" dur="100"/>
                                        <p:tgtEl>
                                          <p:spTgt spid="25"/>
                                        </p:tgtEl>
                                      </p:cBhvr>
                                    </p:animEffect>
                                  </p:childTnLst>
                                </p:cTn>
                              </p:par>
                              <p:par>
                                <p:cTn id="9" presetID="1" presetClass="entr" presetSubtype="0" fill="hold" nodeType="withEffect">
                                  <p:stCondLst>
                                    <p:cond delay="50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2" presetClass="entr" presetSubtype="8" fill="hold" grpId="0" nodeType="clickEffect">
                                  <p:stCondLst>
                                    <p:cond delay="0"/>
                                  </p:stCondLst>
                                  <p:iterate type="lt">
                                    <p:tmPct val="10000"/>
                                  </p:iterate>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00"/>
                                        <p:tgtEl>
                                          <p:spTgt spid="27"/>
                                        </p:tgtEl>
                                        <p:attrNameLst>
                                          <p:attrName>ppt_x</p:attrName>
                                        </p:attrNameLst>
                                      </p:cBhvr>
                                      <p:tavLst>
                                        <p:tav tm="0">
                                          <p:val>
                                            <p:strVal val="#ppt_x-#ppt_w*1.125000"/>
                                          </p:val>
                                        </p:tav>
                                        <p:tav tm="100000">
                                          <p:val>
                                            <p:strVal val="#ppt_x"/>
                                          </p:val>
                                        </p:tav>
                                      </p:tavLst>
                                    </p:anim>
                                    <p:animEffect transition="in" filter="wipe(right)">
                                      <p:cBhvr>
                                        <p:cTn id="16" dur="100"/>
                                        <p:tgtEl>
                                          <p:spTgt spid="27"/>
                                        </p:tgtEl>
                                      </p:cBhvr>
                                    </p:animEffec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2" presetClass="entr" presetSubtype="8" fill="hold" grpId="0" nodeType="clickEffect">
                                  <p:stCondLst>
                                    <p:cond delay="0"/>
                                  </p:stCondLst>
                                  <p:iterate type="lt">
                                    <p:tmPct val="10000"/>
                                  </p:iterate>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100"/>
                                        <p:tgtEl>
                                          <p:spTgt spid="29"/>
                                        </p:tgtEl>
                                        <p:attrNameLst>
                                          <p:attrName>ppt_x</p:attrName>
                                        </p:attrNameLst>
                                      </p:cBhvr>
                                      <p:tavLst>
                                        <p:tav tm="0">
                                          <p:val>
                                            <p:strVal val="#ppt_x-#ppt_w*1.125000"/>
                                          </p:val>
                                        </p:tav>
                                        <p:tav tm="100000">
                                          <p:val>
                                            <p:strVal val="#ppt_x"/>
                                          </p:val>
                                        </p:tav>
                                      </p:tavLst>
                                    </p:anim>
                                    <p:animEffect transition="in" filter="wipe(right)">
                                      <p:cBhvr>
                                        <p:cTn id="24" dur="100"/>
                                        <p:tgtEl>
                                          <p:spTgt spid="29"/>
                                        </p:tgtEl>
                                      </p:cBhvr>
                                    </p:animEffect>
                                  </p:childTnLst>
                                </p:cTn>
                              </p:par>
                              <p:par>
                                <p:cTn id="25" presetID="1"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1"/>
            <a:ext cx="12188824" cy="6857998"/>
          </a:xfrm>
          <a:prstGeom prst="rect">
            <a:avLst/>
          </a:prstGeom>
        </p:spPr>
      </p:pic>
      <p:sp>
        <p:nvSpPr>
          <p:cNvPr id="7" name="Content Placeholder 2"/>
          <p:cNvSpPr txBox="1">
            <a:spLocks/>
          </p:cNvSpPr>
          <p:nvPr/>
        </p:nvSpPr>
        <p:spPr>
          <a:xfrm>
            <a:off x="-1" y="1136697"/>
            <a:ext cx="6098519" cy="5721303"/>
          </a:xfrm>
          <a:prstGeom prst="rect">
            <a:avLst/>
          </a:prstGeom>
          <a:solidFill>
            <a:schemeClr val="accent2">
              <a:lumMod val="20000"/>
              <a:lumOff val="80000"/>
              <a:alpha val="80000"/>
            </a:schemeClr>
          </a:solidFill>
        </p:spPr>
        <p:txBody>
          <a:bodyPr lIns="914400" tIns="228600" rIns="457200" bIns="228600" anchor="ctr"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20000"/>
              </a:lnSpc>
              <a:spcBef>
                <a:spcPts val="1000"/>
              </a:spcBef>
              <a:spcAft>
                <a:spcPts val="1000"/>
              </a:spcAft>
              <a:buNone/>
            </a:pPr>
            <a:r>
              <a:rPr lang="en-US" sz="2000" b="1" dirty="0"/>
              <a:t>Automatically create comfortable, productive work environments in meeting spaces</a:t>
            </a:r>
            <a:r>
              <a:rPr lang="en-US" sz="2000" b="1" dirty="0" smtClean="0"/>
              <a:t>.</a:t>
            </a:r>
            <a:endParaRPr lang="en-US" sz="2000" b="1" dirty="0"/>
          </a:p>
          <a:p>
            <a:pPr marL="0" indent="0">
              <a:lnSpc>
                <a:spcPct val="120000"/>
              </a:lnSpc>
              <a:spcBef>
                <a:spcPts val="1000"/>
              </a:spcBef>
              <a:spcAft>
                <a:spcPts val="1000"/>
              </a:spcAft>
              <a:buNone/>
            </a:pPr>
            <a:r>
              <a:rPr lang="en-US" sz="2000" dirty="0"/>
              <a:t>Reduce energy consumption by automatically turning off lights and setting back HVAC use in unoccupied spaces.</a:t>
            </a:r>
          </a:p>
        </p:txBody>
      </p:sp>
      <p:grpSp>
        <p:nvGrpSpPr>
          <p:cNvPr id="9" name="Group 8"/>
          <p:cNvGrpSpPr/>
          <p:nvPr/>
        </p:nvGrpSpPr>
        <p:grpSpPr>
          <a:xfrm>
            <a:off x="-1" y="276832"/>
            <a:ext cx="12188825" cy="859864"/>
            <a:chOff x="-1" y="276832"/>
            <a:chExt cx="12188825" cy="859864"/>
          </a:xfrm>
        </p:grpSpPr>
        <p:sp>
          <p:nvSpPr>
            <p:cNvPr id="10" name="Content Placeholder 2"/>
            <p:cNvSpPr txBox="1">
              <a:spLocks/>
            </p:cNvSpPr>
            <p:nvPr/>
          </p:nvSpPr>
          <p:spPr>
            <a:xfrm>
              <a:off x="-1" y="322551"/>
              <a:ext cx="12188825" cy="814145"/>
            </a:xfrm>
            <a:prstGeom prst="rect">
              <a:avLst/>
            </a:prstGeom>
            <a:solidFill>
              <a:srgbClr val="FFFFFF">
                <a:alpha val="90000"/>
              </a:srgbClr>
            </a:solidFill>
          </p:spPr>
          <p:txBody>
            <a:bodyPr lIns="18288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Smart Building Integration</a:t>
              </a:r>
            </a:p>
          </p:txBody>
        </p:sp>
        <p:sp>
          <p:nvSpPr>
            <p:cNvPr id="11" name="Rectangle 10"/>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12" name="Picture 1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60626" y="78221"/>
            <a:ext cx="1337908" cy="1337908"/>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368283" y="6262624"/>
            <a:ext cx="2540074" cy="294948"/>
          </a:xfrm>
          <a:prstGeom prst="rect">
            <a:avLst/>
          </a:prstGeom>
        </p:spPr>
      </p:pic>
    </p:spTree>
    <p:extLst>
      <p:ext uri="{BB962C8B-B14F-4D97-AF65-F5344CB8AC3E}">
        <p14:creationId xmlns:p14="http://schemas.microsoft.com/office/powerpoint/2010/main" val="8714267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 fill="hold"/>
                                        <p:tgtEl>
                                          <p:spTgt spid="9"/>
                                        </p:tgtEl>
                                        <p:attrNameLst>
                                          <p:attrName>ppt_x</p:attrName>
                                        </p:attrNameLst>
                                      </p:cBhvr>
                                      <p:tavLst>
                                        <p:tav tm="0">
                                          <p:val>
                                            <p:strVal val="1+#ppt_w/2"/>
                                          </p:val>
                                        </p:tav>
                                        <p:tav tm="100000">
                                          <p:val>
                                            <p:strVal val="#ppt_x"/>
                                          </p:val>
                                        </p:tav>
                                      </p:tavLst>
                                    </p:anim>
                                    <p:anim calcmode="lin" valueType="num">
                                      <p:cBhvr additive="base">
                                        <p:cTn id="8" dur="2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200"/>
                            </p:stCondLst>
                            <p:childTnLst>
                              <p:par>
                                <p:cTn id="10" presetID="1"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par>
                          <p:cTn id="12" fill="hold">
                            <p:stCondLst>
                              <p:cond delay="1200"/>
                            </p:stCondLst>
                            <p:childTnLst>
                              <p:par>
                                <p:cTn id="13" presetID="1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00"/>
                                        <p:tgtEl>
                                          <p:spTgt spid="7"/>
                                        </p:tgtEl>
                                        <p:attrNameLst>
                                          <p:attrName>ppt_y</p:attrName>
                                        </p:attrNameLst>
                                      </p:cBhvr>
                                      <p:tavLst>
                                        <p:tav tm="0">
                                          <p:val>
                                            <p:strVal val="#ppt_y-#ppt_h*1.125000"/>
                                          </p:val>
                                        </p:tav>
                                        <p:tav tm="100000">
                                          <p:val>
                                            <p:strVal val="#ppt_y"/>
                                          </p:val>
                                        </p:tav>
                                      </p:tavLst>
                                    </p:anim>
                                    <p:animEffect transition="in" filter="wipe(down)">
                                      <p:cBhvr>
                                        <p:cTn id="16" dur="3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0" y="1"/>
            <a:ext cx="12188824" cy="6857998"/>
          </a:xfrm>
          <a:prstGeom prst="rect">
            <a:avLst/>
          </a:prstGeom>
        </p:spPr>
      </p:pic>
      <p:sp>
        <p:nvSpPr>
          <p:cNvPr id="7" name="Content Placeholder 2"/>
          <p:cNvSpPr txBox="1">
            <a:spLocks/>
          </p:cNvSpPr>
          <p:nvPr/>
        </p:nvSpPr>
        <p:spPr>
          <a:xfrm>
            <a:off x="-1" y="1155747"/>
            <a:ext cx="6098519" cy="5721303"/>
          </a:xfrm>
          <a:prstGeom prst="rect">
            <a:avLst/>
          </a:prstGeom>
          <a:solidFill>
            <a:schemeClr val="accent2">
              <a:lumMod val="20000"/>
              <a:lumOff val="80000"/>
              <a:alpha val="80000"/>
            </a:schemeClr>
          </a:solidFill>
        </p:spPr>
        <p:txBody>
          <a:bodyPr lIns="914400" tIns="228600" rIns="457200" bIns="228600" anchor="ctr"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20000"/>
              </a:lnSpc>
              <a:spcBef>
                <a:spcPts val="1000"/>
              </a:spcBef>
              <a:spcAft>
                <a:spcPts val="1000"/>
              </a:spcAft>
              <a:buNone/>
            </a:pPr>
            <a:endParaRPr lang="en-US" sz="1800" dirty="0">
              <a:latin typeface="HelveticaNeueLT Std Lt Ext"/>
              <a:cs typeface="HelveticaNeueLT Std Lt Ext"/>
            </a:endParaRPr>
          </a:p>
        </p:txBody>
      </p:sp>
      <p:pic>
        <p:nvPicPr>
          <p:cNvPr id="9" name="Picture 8"/>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17815" y="2385242"/>
            <a:ext cx="680720" cy="680720"/>
          </a:xfrm>
          <a:prstGeom prst="rect">
            <a:avLst/>
          </a:prstGeom>
        </p:spPr>
      </p:pic>
      <p:sp>
        <p:nvSpPr>
          <p:cNvPr id="10" name="TextBox 9"/>
          <p:cNvSpPr txBox="1"/>
          <p:nvPr/>
        </p:nvSpPr>
        <p:spPr>
          <a:xfrm>
            <a:off x="1761371" y="2358076"/>
            <a:ext cx="2989921" cy="707886"/>
          </a:xfrm>
          <a:prstGeom prst="rect">
            <a:avLst/>
          </a:prstGeom>
          <a:noFill/>
        </p:spPr>
        <p:txBody>
          <a:bodyPr wrap="none" rtlCol="0">
            <a:spAutoFit/>
          </a:bodyPr>
          <a:lstStyle/>
          <a:p>
            <a:r>
              <a:rPr lang="en-US" sz="2000" b="1" dirty="0">
                <a:latin typeface="Arial"/>
                <a:cs typeface="Arial"/>
              </a:rPr>
              <a:t>Power </a:t>
            </a:r>
            <a:r>
              <a:rPr lang="en-US" sz="2000" b="1" dirty="0" smtClean="0">
                <a:latin typeface="Arial"/>
                <a:cs typeface="Arial"/>
              </a:rPr>
              <a:t>consumption </a:t>
            </a:r>
            <a:br>
              <a:rPr lang="en-US" sz="2000" b="1" dirty="0" smtClean="0">
                <a:latin typeface="Arial"/>
                <a:cs typeface="Arial"/>
              </a:rPr>
            </a:br>
            <a:r>
              <a:rPr lang="en-US" sz="2000" b="1" dirty="0" smtClean="0">
                <a:latin typeface="Arial"/>
                <a:cs typeface="Arial"/>
              </a:rPr>
              <a:t>monitoring and control</a:t>
            </a:r>
            <a:endParaRPr lang="en-US" sz="2000" b="1" dirty="0">
              <a:latin typeface="Arial"/>
              <a:cs typeface="Arial"/>
            </a:endParaRPr>
          </a:p>
        </p:txBody>
      </p:sp>
      <p:pic>
        <p:nvPicPr>
          <p:cNvPr id="11" name="Picture 1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17815" y="3238216"/>
            <a:ext cx="680720" cy="680720"/>
          </a:xfrm>
          <a:prstGeom prst="rect">
            <a:avLst/>
          </a:prstGeom>
        </p:spPr>
      </p:pic>
      <p:sp>
        <p:nvSpPr>
          <p:cNvPr id="12" name="TextBox 11"/>
          <p:cNvSpPr txBox="1"/>
          <p:nvPr/>
        </p:nvSpPr>
        <p:spPr>
          <a:xfrm>
            <a:off x="1761371" y="3388781"/>
            <a:ext cx="3447904" cy="400110"/>
          </a:xfrm>
          <a:prstGeom prst="rect">
            <a:avLst/>
          </a:prstGeom>
          <a:noFill/>
        </p:spPr>
        <p:txBody>
          <a:bodyPr wrap="none" rtlCol="0">
            <a:spAutoFit/>
          </a:bodyPr>
          <a:lstStyle/>
          <a:p>
            <a:pPr marL="0" indent="0">
              <a:spcBef>
                <a:spcPts val="2500"/>
              </a:spcBef>
              <a:spcAft>
                <a:spcPts val="2500"/>
              </a:spcAft>
              <a:buNone/>
            </a:pPr>
            <a:r>
              <a:rPr lang="en-US" sz="2000" b="1" dirty="0">
                <a:latin typeface="Arial"/>
                <a:cs typeface="Arial"/>
              </a:rPr>
              <a:t>Lighting </a:t>
            </a:r>
            <a:r>
              <a:rPr lang="en-US" sz="2000" b="1" dirty="0" smtClean="0">
                <a:latin typeface="Arial"/>
                <a:cs typeface="Arial"/>
              </a:rPr>
              <a:t>levels </a:t>
            </a:r>
            <a:r>
              <a:rPr lang="en-US" sz="2000" b="1" dirty="0">
                <a:latin typeface="Arial"/>
                <a:cs typeface="Arial"/>
              </a:rPr>
              <a:t>and </a:t>
            </a:r>
            <a:r>
              <a:rPr lang="en-US" sz="2000" b="1" dirty="0" smtClean="0">
                <a:latin typeface="Arial"/>
                <a:cs typeface="Arial"/>
              </a:rPr>
              <a:t>control</a:t>
            </a:r>
            <a:endParaRPr lang="en-US" sz="2000" b="1" dirty="0">
              <a:latin typeface="Arial"/>
              <a:cs typeface="Arial"/>
            </a:endParaRPr>
          </a:p>
        </p:txBody>
      </p:sp>
      <p:pic>
        <p:nvPicPr>
          <p:cNvPr id="13" name="Picture 1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917815" y="4086837"/>
            <a:ext cx="680720" cy="680720"/>
          </a:xfrm>
          <a:prstGeom prst="rect">
            <a:avLst/>
          </a:prstGeom>
        </p:spPr>
      </p:pic>
      <p:sp>
        <p:nvSpPr>
          <p:cNvPr id="14" name="TextBox 13"/>
          <p:cNvSpPr txBox="1"/>
          <p:nvPr/>
        </p:nvSpPr>
        <p:spPr>
          <a:xfrm>
            <a:off x="1761371" y="4073255"/>
            <a:ext cx="3514404" cy="707886"/>
          </a:xfrm>
          <a:prstGeom prst="rect">
            <a:avLst/>
          </a:prstGeom>
          <a:noFill/>
        </p:spPr>
        <p:txBody>
          <a:bodyPr wrap="none" rtlCol="0" anchor="ctr" anchorCtr="0">
            <a:spAutoFit/>
          </a:bodyPr>
          <a:lstStyle/>
          <a:p>
            <a:pPr marL="0" indent="0">
              <a:spcBef>
                <a:spcPts val="2500"/>
              </a:spcBef>
              <a:spcAft>
                <a:spcPts val="2500"/>
              </a:spcAft>
              <a:buNone/>
            </a:pPr>
            <a:r>
              <a:rPr lang="en-US" sz="2000" b="1" dirty="0">
                <a:latin typeface="Arial"/>
                <a:cs typeface="Arial"/>
              </a:rPr>
              <a:t>Intelligent </a:t>
            </a:r>
            <a:r>
              <a:rPr lang="en-US" sz="2000" b="1" dirty="0" smtClean="0">
                <a:latin typeface="Arial"/>
                <a:cs typeface="Arial"/>
              </a:rPr>
              <a:t>routines</a:t>
            </a:r>
            <a:r>
              <a:rPr lang="en-US" sz="2000" b="1" dirty="0">
                <a:latin typeface="Arial"/>
                <a:cs typeface="Arial"/>
              </a:rPr>
              <a:t>: </a:t>
            </a:r>
            <a:r>
              <a:rPr lang="en-US" sz="2000" b="1" dirty="0" smtClean="0">
                <a:latin typeface="Arial"/>
                <a:cs typeface="Arial"/>
              </a:rPr>
              <a:t/>
            </a:r>
            <a:br>
              <a:rPr lang="en-US" sz="2000" b="1" dirty="0" smtClean="0">
                <a:latin typeface="Arial"/>
                <a:cs typeface="Arial"/>
              </a:rPr>
            </a:br>
            <a:r>
              <a:rPr lang="en-US" sz="2000" b="1" dirty="0" smtClean="0">
                <a:latin typeface="Arial"/>
                <a:cs typeface="Arial"/>
              </a:rPr>
              <a:t>HVAC</a:t>
            </a:r>
            <a:r>
              <a:rPr lang="en-US" sz="2000" b="1" dirty="0">
                <a:latin typeface="Arial"/>
                <a:cs typeface="Arial"/>
              </a:rPr>
              <a:t>, </a:t>
            </a:r>
            <a:r>
              <a:rPr lang="en-US" sz="2000" b="1" dirty="0" smtClean="0">
                <a:latin typeface="Arial"/>
                <a:cs typeface="Arial"/>
              </a:rPr>
              <a:t>lighting</a:t>
            </a:r>
            <a:r>
              <a:rPr lang="en-US" sz="2000" b="1" dirty="0">
                <a:latin typeface="Arial"/>
                <a:cs typeface="Arial"/>
              </a:rPr>
              <a:t>, and </a:t>
            </a:r>
            <a:r>
              <a:rPr lang="en-US" sz="2000" b="1" dirty="0" smtClean="0">
                <a:latin typeface="Arial"/>
                <a:cs typeface="Arial"/>
              </a:rPr>
              <a:t>shades</a:t>
            </a:r>
            <a:endParaRPr lang="en-US" sz="2000" b="1" dirty="0">
              <a:latin typeface="Arial"/>
              <a:cs typeface="Arial"/>
            </a:endParaRPr>
          </a:p>
        </p:txBody>
      </p:sp>
      <p:pic>
        <p:nvPicPr>
          <p:cNvPr id="15" name="Picture 14"/>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917815" y="4942550"/>
            <a:ext cx="680720" cy="680720"/>
          </a:xfrm>
          <a:prstGeom prst="rect">
            <a:avLst/>
          </a:prstGeom>
        </p:spPr>
      </p:pic>
      <p:sp>
        <p:nvSpPr>
          <p:cNvPr id="16" name="TextBox 15"/>
          <p:cNvSpPr txBox="1"/>
          <p:nvPr/>
        </p:nvSpPr>
        <p:spPr>
          <a:xfrm>
            <a:off x="1761371" y="4928967"/>
            <a:ext cx="3975643" cy="707886"/>
          </a:xfrm>
          <a:prstGeom prst="rect">
            <a:avLst/>
          </a:prstGeom>
          <a:noFill/>
        </p:spPr>
        <p:txBody>
          <a:bodyPr wrap="none" rtlCol="0" anchor="ctr" anchorCtr="0">
            <a:spAutoFit/>
          </a:bodyPr>
          <a:lstStyle/>
          <a:p>
            <a:pPr marL="0" indent="0">
              <a:spcBef>
                <a:spcPts val="2500"/>
              </a:spcBef>
              <a:spcAft>
                <a:spcPts val="2500"/>
              </a:spcAft>
              <a:buNone/>
            </a:pPr>
            <a:r>
              <a:rPr lang="en-US" sz="2000" b="1" dirty="0">
                <a:latin typeface="Arial"/>
                <a:cs typeface="Arial"/>
              </a:rPr>
              <a:t>Building Management Systems </a:t>
            </a:r>
            <a:r>
              <a:rPr lang="en-US" sz="2000" b="1" dirty="0" smtClean="0">
                <a:latin typeface="Arial"/>
                <a:cs typeface="Arial"/>
              </a:rPr>
              <a:t/>
            </a:r>
            <a:br>
              <a:rPr lang="en-US" sz="2000" b="1" dirty="0" smtClean="0">
                <a:latin typeface="Arial"/>
                <a:cs typeface="Arial"/>
              </a:rPr>
            </a:br>
            <a:r>
              <a:rPr lang="en-US" sz="2000" b="1" dirty="0" smtClean="0">
                <a:latin typeface="Arial"/>
                <a:cs typeface="Arial"/>
              </a:rPr>
              <a:t>(</a:t>
            </a:r>
            <a:r>
              <a:rPr lang="en-US" sz="2000" b="1" dirty="0">
                <a:latin typeface="Arial"/>
                <a:cs typeface="Arial"/>
              </a:rPr>
              <a:t>BMS) </a:t>
            </a:r>
            <a:r>
              <a:rPr lang="en-US" sz="2000" b="1" dirty="0" smtClean="0">
                <a:latin typeface="Arial"/>
                <a:cs typeface="Arial"/>
              </a:rPr>
              <a:t>integration</a:t>
            </a:r>
            <a:endParaRPr lang="en-US" sz="2000" b="1" dirty="0">
              <a:latin typeface="Arial"/>
              <a:cs typeface="Arial"/>
            </a:endParaRPr>
          </a:p>
        </p:txBody>
      </p:sp>
      <p:grpSp>
        <p:nvGrpSpPr>
          <p:cNvPr id="17" name="Group 16"/>
          <p:cNvGrpSpPr/>
          <p:nvPr/>
        </p:nvGrpSpPr>
        <p:grpSpPr>
          <a:xfrm>
            <a:off x="-1" y="276832"/>
            <a:ext cx="12188825" cy="859864"/>
            <a:chOff x="-1" y="276832"/>
            <a:chExt cx="12188825" cy="859864"/>
          </a:xfrm>
        </p:grpSpPr>
        <p:sp>
          <p:nvSpPr>
            <p:cNvPr id="18" name="Content Placeholder 2"/>
            <p:cNvSpPr txBox="1">
              <a:spLocks/>
            </p:cNvSpPr>
            <p:nvPr/>
          </p:nvSpPr>
          <p:spPr>
            <a:xfrm>
              <a:off x="-1" y="322551"/>
              <a:ext cx="12188825" cy="814145"/>
            </a:xfrm>
            <a:prstGeom prst="rect">
              <a:avLst/>
            </a:prstGeom>
            <a:solidFill>
              <a:srgbClr val="FFFFFF">
                <a:alpha val="90000"/>
              </a:srgbClr>
            </a:solidFill>
          </p:spPr>
          <p:txBody>
            <a:bodyPr lIns="18288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Smart Building Integration</a:t>
              </a:r>
            </a:p>
          </p:txBody>
        </p:sp>
        <p:sp>
          <p:nvSpPr>
            <p:cNvPr id="19" name="Rectangle 18"/>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20" name="Picture 19"/>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0626" y="78221"/>
            <a:ext cx="1337908" cy="1337908"/>
          </a:xfrm>
          <a:prstGeom prst="rect">
            <a:avLst/>
          </a:prstGeom>
        </p:spPr>
      </p:pic>
      <p:pic>
        <p:nvPicPr>
          <p:cNvPr id="3" name="Picture 2"/>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836033" y="1744889"/>
            <a:ext cx="6072323" cy="3600021"/>
          </a:xfrm>
          <a:prstGeom prst="rect">
            <a:avLst/>
          </a:prstGeom>
          <a:effectLst>
            <a:outerShdw blurRad="190500" dist="38100" dir="2700000" algn="tl" rotWithShape="0">
              <a:srgbClr val="000000">
                <a:alpha val="43000"/>
              </a:srgbClr>
            </a:outerShdw>
          </a:effectLst>
        </p:spPr>
      </p:pic>
      <p:pic>
        <p:nvPicPr>
          <p:cNvPr id="4" name="Picture 3"/>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5837081" y="3477394"/>
            <a:ext cx="6071276" cy="2607494"/>
          </a:xfrm>
          <a:prstGeom prst="rect">
            <a:avLst/>
          </a:prstGeom>
          <a:effectLst>
            <a:outerShdw blurRad="190500" dist="38100" dir="2700000" algn="tl" rotWithShape="0">
              <a:srgbClr val="000000">
                <a:alpha val="43000"/>
              </a:srgbClr>
            </a:outerShdw>
          </a:effectLst>
        </p:spPr>
      </p:pic>
      <p:pic>
        <p:nvPicPr>
          <p:cNvPr id="24" name="Picture 23"/>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368283" y="6262624"/>
            <a:ext cx="2540074" cy="294948"/>
          </a:xfrm>
          <a:prstGeom prst="rect">
            <a:avLst/>
          </a:prstGeom>
        </p:spPr>
      </p:pic>
    </p:spTree>
    <p:extLst>
      <p:ext uri="{BB962C8B-B14F-4D97-AF65-F5344CB8AC3E}">
        <p14:creationId xmlns:p14="http://schemas.microsoft.com/office/powerpoint/2010/main" val="449174469"/>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50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
                                        <p:tgtEl>
                                          <p:spTgt spid="10"/>
                                        </p:tgtEl>
                                        <p:attrNameLst>
                                          <p:attrName>ppt_x</p:attrName>
                                        </p:attrNameLst>
                                      </p:cBhvr>
                                      <p:tavLst>
                                        <p:tav tm="0">
                                          <p:val>
                                            <p:strVal val="#ppt_x-#ppt_w*1.125000"/>
                                          </p:val>
                                        </p:tav>
                                        <p:tav tm="100000">
                                          <p:val>
                                            <p:strVal val="#ppt_x"/>
                                          </p:val>
                                        </p:tav>
                                      </p:tavLst>
                                    </p:anim>
                                    <p:animEffect transition="in" filter="wipe(right)">
                                      <p:cBhvr>
                                        <p:cTn id="8" dur="100"/>
                                        <p:tgtEl>
                                          <p:spTgt spid="10"/>
                                        </p:tgtEl>
                                      </p:cBhvr>
                                    </p:animEffect>
                                  </p:childTnLst>
                                </p:cTn>
                              </p:par>
                              <p:par>
                                <p:cTn id="9" presetID="1" presetClass="entr" presetSubtype="0" fill="hold" nodeType="withEffect">
                                  <p:stCondLst>
                                    <p:cond delay="500"/>
                                  </p:stCondLst>
                                  <p:childTnLst>
                                    <p:set>
                                      <p:cBhvr>
                                        <p:cTn id="10" dur="1" fill="hold">
                                          <p:stCondLst>
                                            <p:cond delay="0"/>
                                          </p:stCondLst>
                                        </p:cTn>
                                        <p:tgtEl>
                                          <p:spTgt spid="9"/>
                                        </p:tgtEl>
                                        <p:attrNameLst>
                                          <p:attrName>style.visibility</p:attrName>
                                        </p:attrNameLst>
                                      </p:cBhvr>
                                      <p:to>
                                        <p:strVal val="visible"/>
                                      </p:to>
                                    </p:set>
                                  </p:childTnLst>
                                </p:cTn>
                              </p:par>
                              <p:par>
                                <p:cTn id="11" presetID="10" presetClass="entr" presetSubtype="0"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iterate type="lt">
                                    <p:tmPct val="10000"/>
                                  </p:iterate>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100"/>
                                        <p:tgtEl>
                                          <p:spTgt spid="12"/>
                                        </p:tgtEl>
                                        <p:attrNameLst>
                                          <p:attrName>ppt_x</p:attrName>
                                        </p:attrNameLst>
                                      </p:cBhvr>
                                      <p:tavLst>
                                        <p:tav tm="0">
                                          <p:val>
                                            <p:strVal val="#ppt_x-#ppt_w*1.125000"/>
                                          </p:val>
                                        </p:tav>
                                        <p:tav tm="100000">
                                          <p:val>
                                            <p:strVal val="#ppt_x"/>
                                          </p:val>
                                        </p:tav>
                                      </p:tavLst>
                                    </p:anim>
                                    <p:animEffect transition="in" filter="wipe(right)">
                                      <p:cBhvr>
                                        <p:cTn id="19" dur="100"/>
                                        <p:tgtEl>
                                          <p:spTgt spid="12"/>
                                        </p:tgtEl>
                                      </p:cBhvr>
                                    </p:animEffect>
                                  </p:childTnLst>
                                </p:cTn>
                              </p:par>
                              <p:par>
                                <p:cTn id="20" presetID="1"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childTnLst>
                                </p:cTn>
                              </p:par>
                              <p:par>
                                <p:cTn id="22" presetID="10" presetClass="entr" presetSubtype="0" fill="hold" nodeType="withEffect">
                                  <p:stCondLst>
                                    <p:cond delay="50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par>
                                <p:cTn id="25" presetID="10" presetClass="exit" presetSubtype="0" fill="hold" nodeType="withEffect">
                                  <p:stCondLst>
                                    <p:cond delay="500"/>
                                  </p:stCondLst>
                                  <p:childTnLst>
                                    <p:animEffect transition="out" filter="fade">
                                      <p:cBhvr>
                                        <p:cTn id="26" dur="500"/>
                                        <p:tgtEl>
                                          <p:spTgt spid="3"/>
                                        </p:tgtEl>
                                      </p:cBhvr>
                                    </p:animEffect>
                                    <p:set>
                                      <p:cBhvr>
                                        <p:cTn id="27" dur="1" fill="hold">
                                          <p:stCondLst>
                                            <p:cond delay="499"/>
                                          </p:stCondLst>
                                        </p:cTn>
                                        <p:tgtEl>
                                          <p:spTgt spid="3"/>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2" presetClass="entr" presetSubtype="8" fill="hold" grpId="0" nodeType="clickEffect">
                                  <p:stCondLst>
                                    <p:cond delay="0"/>
                                  </p:stCondLst>
                                  <p:iterate type="lt">
                                    <p:tmPct val="10000"/>
                                  </p:iterate>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100"/>
                                        <p:tgtEl>
                                          <p:spTgt spid="14"/>
                                        </p:tgtEl>
                                        <p:attrNameLst>
                                          <p:attrName>ppt_x</p:attrName>
                                        </p:attrNameLst>
                                      </p:cBhvr>
                                      <p:tavLst>
                                        <p:tav tm="0">
                                          <p:val>
                                            <p:strVal val="#ppt_x-#ppt_w*1.125000"/>
                                          </p:val>
                                        </p:tav>
                                        <p:tav tm="100000">
                                          <p:val>
                                            <p:strVal val="#ppt_x"/>
                                          </p:val>
                                        </p:tav>
                                      </p:tavLst>
                                    </p:anim>
                                    <p:animEffect transition="in" filter="wipe(right)">
                                      <p:cBhvr>
                                        <p:cTn id="33" dur="100"/>
                                        <p:tgtEl>
                                          <p:spTgt spid="14"/>
                                        </p:tgtEl>
                                      </p:cBhvr>
                                    </p:animEffect>
                                  </p:childTnLst>
                                </p:cTn>
                              </p:par>
                              <p:par>
                                <p:cTn id="34" presetID="1" presetClass="entr" presetSubtype="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childTnLst>
                                </p:cTn>
                              </p:par>
                              <p:par>
                                <p:cTn id="36" presetID="10" presetClass="exit" presetSubtype="0" fill="hold" nodeType="withEffect">
                                  <p:stCondLst>
                                    <p:cond delay="500"/>
                                  </p:stCondLst>
                                  <p:childTnLst>
                                    <p:animEffect transition="out" filter="fade">
                                      <p:cBhvr>
                                        <p:cTn id="37" dur="300"/>
                                        <p:tgtEl>
                                          <p:spTgt spid="4"/>
                                        </p:tgtEl>
                                      </p:cBhvr>
                                    </p:animEffect>
                                    <p:set>
                                      <p:cBhvr>
                                        <p:cTn id="38" dur="1" fill="hold">
                                          <p:stCondLst>
                                            <p:cond delay="299"/>
                                          </p:stCondLst>
                                        </p:cTn>
                                        <p:tgtEl>
                                          <p:spTgt spid="4"/>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2" presetClass="entr" presetSubtype="8" fill="hold" grpId="0" nodeType="clickEffect">
                                  <p:stCondLst>
                                    <p:cond delay="0"/>
                                  </p:stCondLst>
                                  <p:iterate type="lt">
                                    <p:tmPct val="10000"/>
                                  </p:iterate>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100"/>
                                        <p:tgtEl>
                                          <p:spTgt spid="16"/>
                                        </p:tgtEl>
                                        <p:attrNameLst>
                                          <p:attrName>ppt_x</p:attrName>
                                        </p:attrNameLst>
                                      </p:cBhvr>
                                      <p:tavLst>
                                        <p:tav tm="0">
                                          <p:val>
                                            <p:strVal val="#ppt_x-#ppt_w*1.125000"/>
                                          </p:val>
                                        </p:tav>
                                        <p:tav tm="100000">
                                          <p:val>
                                            <p:strVal val="#ppt_x"/>
                                          </p:val>
                                        </p:tav>
                                      </p:tavLst>
                                    </p:anim>
                                    <p:animEffect transition="in" filter="wipe(right)">
                                      <p:cBhvr>
                                        <p:cTn id="44" dur="100"/>
                                        <p:tgtEl>
                                          <p:spTgt spid="16"/>
                                        </p:tgtEl>
                                      </p:cBhvr>
                                    </p:animEffect>
                                  </p:childTnLst>
                                </p:cTn>
                              </p:par>
                              <p:par>
                                <p:cTn id="45" presetID="1"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Fusion_Main-Campaign_Art_v2.jp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0" y="0"/>
            <a:ext cx="12188825" cy="6857999"/>
          </a:xfrm>
          <a:prstGeom prst="rect">
            <a:avLst/>
          </a:prstGeom>
        </p:spPr>
      </p:pic>
      <p:sp>
        <p:nvSpPr>
          <p:cNvPr id="12" name="Content Placeholder 2"/>
          <p:cNvSpPr txBox="1">
            <a:spLocks/>
          </p:cNvSpPr>
          <p:nvPr/>
        </p:nvSpPr>
        <p:spPr>
          <a:xfrm>
            <a:off x="0" y="1136697"/>
            <a:ext cx="6098519" cy="5721303"/>
          </a:xfrm>
          <a:prstGeom prst="rect">
            <a:avLst/>
          </a:prstGeom>
          <a:solidFill>
            <a:schemeClr val="accent2">
              <a:lumMod val="20000"/>
              <a:lumOff val="80000"/>
              <a:alpha val="85000"/>
            </a:schemeClr>
          </a:solidFill>
        </p:spPr>
        <p:txBody>
          <a:bodyPr lIns="914400" tIns="228600" rIns="457200" bIns="228600" anchor="t"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20000"/>
              </a:lnSpc>
              <a:spcBef>
                <a:spcPts val="1000"/>
              </a:spcBef>
              <a:spcAft>
                <a:spcPts val="1000"/>
              </a:spcAft>
              <a:buNone/>
            </a:pPr>
            <a:r>
              <a:rPr lang="en-US" sz="2000" b="1" dirty="0" smtClean="0"/>
              <a:t>Crestron </a:t>
            </a:r>
            <a:r>
              <a:rPr lang="en-US" sz="2000" b="1" dirty="0"/>
              <a:t>Fusion Deployment </a:t>
            </a:r>
            <a:r>
              <a:rPr lang="en-US" sz="2000" b="1" dirty="0" smtClean="0"/>
              <a:t>Group</a:t>
            </a:r>
            <a:endParaRPr lang="en-US" sz="2000" b="1" dirty="0"/>
          </a:p>
          <a:p>
            <a:pPr>
              <a:lnSpc>
                <a:spcPct val="120000"/>
              </a:lnSpc>
              <a:spcBef>
                <a:spcPts val="1000"/>
              </a:spcBef>
              <a:spcAft>
                <a:spcPts val="1000"/>
              </a:spcAft>
            </a:pPr>
            <a:r>
              <a:rPr lang="en-US" sz="2000" dirty="0"/>
              <a:t>Help you identify your </a:t>
            </a:r>
            <a:r>
              <a:rPr lang="en-US" sz="2000" dirty="0" smtClean="0"/>
              <a:t>organizational </a:t>
            </a:r>
            <a:r>
              <a:rPr lang="en-US" sz="2000" dirty="0"/>
              <a:t>goals and tailor an implementation that meets your </a:t>
            </a:r>
            <a:r>
              <a:rPr lang="en-US" sz="2000" dirty="0" smtClean="0"/>
              <a:t>needs</a:t>
            </a:r>
            <a:endParaRPr lang="en-US" sz="2000" dirty="0"/>
          </a:p>
          <a:p>
            <a:pPr>
              <a:lnSpc>
                <a:spcPct val="120000"/>
              </a:lnSpc>
              <a:spcBef>
                <a:spcPts val="1000"/>
              </a:spcBef>
              <a:spcAft>
                <a:spcPts val="1000"/>
              </a:spcAft>
            </a:pPr>
            <a:r>
              <a:rPr lang="en-US" sz="2000" dirty="0"/>
              <a:t>Flexible, scalable platform </a:t>
            </a:r>
            <a:r>
              <a:rPr lang="en-US" sz="2000" dirty="0" smtClean="0"/>
              <a:t/>
            </a:r>
            <a:br>
              <a:rPr lang="en-US" sz="2000" dirty="0" smtClean="0"/>
            </a:br>
            <a:r>
              <a:rPr lang="en-US" sz="2000" dirty="0" smtClean="0"/>
              <a:t>you </a:t>
            </a:r>
            <a:r>
              <a:rPr lang="en-US" sz="2000" dirty="0"/>
              <a:t>can grow </a:t>
            </a:r>
            <a:r>
              <a:rPr lang="en-US" sz="2000" dirty="0" smtClean="0"/>
              <a:t>on</a:t>
            </a:r>
            <a:endParaRPr lang="en-US" sz="2000" dirty="0"/>
          </a:p>
          <a:p>
            <a:pPr>
              <a:lnSpc>
                <a:spcPct val="120000"/>
              </a:lnSpc>
              <a:spcBef>
                <a:spcPts val="1000"/>
              </a:spcBef>
              <a:spcAft>
                <a:spcPts val="1000"/>
              </a:spcAft>
            </a:pPr>
            <a:r>
              <a:rPr lang="en-US" sz="2000" dirty="0"/>
              <a:t>Monthly cloud service includes the initial deployment, configuration, training, and ongoing </a:t>
            </a:r>
            <a:r>
              <a:rPr lang="en-US" sz="2000" dirty="0" smtClean="0"/>
              <a:t>support</a:t>
            </a:r>
          </a:p>
          <a:p>
            <a:pPr>
              <a:lnSpc>
                <a:spcPct val="120000"/>
              </a:lnSpc>
              <a:spcBef>
                <a:spcPts val="1000"/>
              </a:spcBef>
              <a:spcAft>
                <a:spcPts val="1000"/>
              </a:spcAft>
            </a:pPr>
            <a:r>
              <a:rPr lang="en-US" sz="2000" dirty="0" smtClean="0"/>
              <a:t>On-premises available with 3 year support contract</a:t>
            </a:r>
          </a:p>
        </p:txBody>
      </p:sp>
      <p:sp>
        <p:nvSpPr>
          <p:cNvPr id="9" name="Content Placeholder 2"/>
          <p:cNvSpPr txBox="1">
            <a:spLocks/>
          </p:cNvSpPr>
          <p:nvPr/>
        </p:nvSpPr>
        <p:spPr>
          <a:xfrm>
            <a:off x="6098518" y="1136696"/>
            <a:ext cx="6098519" cy="5721303"/>
          </a:xfrm>
          <a:prstGeom prst="rect">
            <a:avLst/>
          </a:prstGeom>
          <a:solidFill>
            <a:schemeClr val="bg1">
              <a:alpha val="80000"/>
            </a:schemeClr>
          </a:solidFill>
        </p:spPr>
        <p:txBody>
          <a:bodyPr lIns="914400" tIns="228600" rIns="457200" bIns="228600" anchor="t"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20000"/>
              </a:lnSpc>
              <a:spcBef>
                <a:spcPts val="1000"/>
              </a:spcBef>
              <a:spcAft>
                <a:spcPts val="1000"/>
              </a:spcAft>
              <a:buNone/>
            </a:pPr>
            <a:r>
              <a:rPr lang="en-US" sz="2000" b="1" dirty="0"/>
              <a:t>Hosted Scheduling </a:t>
            </a:r>
            <a:r>
              <a:rPr lang="en-US" sz="2000" b="1" dirty="0" smtClean="0"/>
              <a:t>Service</a:t>
            </a:r>
            <a:endParaRPr lang="en-US" sz="2000" b="1" dirty="0" smtClean="0">
              <a:solidFill>
                <a:srgbClr val="635F6D"/>
              </a:solidFill>
            </a:endParaRPr>
          </a:p>
          <a:p>
            <a:pPr>
              <a:lnSpc>
                <a:spcPct val="120000"/>
              </a:lnSpc>
              <a:spcBef>
                <a:spcPts val="1000"/>
              </a:spcBef>
              <a:spcAft>
                <a:spcPts val="1000"/>
              </a:spcAft>
            </a:pPr>
            <a:r>
              <a:rPr lang="en-US" sz="2000" dirty="0" smtClean="0"/>
              <a:t>If </a:t>
            </a:r>
            <a:r>
              <a:rPr lang="en-US" sz="2000" dirty="0"/>
              <a:t>you simply want to take advantage of </a:t>
            </a:r>
            <a:r>
              <a:rPr lang="en-US" sz="2000" dirty="0" smtClean="0"/>
              <a:t>world-class Crestron scheduling </a:t>
            </a:r>
            <a:r>
              <a:rPr lang="en-US" sz="2000" dirty="0"/>
              <a:t>panels, </a:t>
            </a:r>
            <a:r>
              <a:rPr lang="en-US" sz="2000" dirty="0" smtClean="0"/>
              <a:t>you </a:t>
            </a:r>
            <a:r>
              <a:rPr lang="en-US" sz="2000" dirty="0"/>
              <a:t>can work with our Crestron Fusion Deployment Group to set up your hosted account and point your scheduling panels </a:t>
            </a:r>
            <a:r>
              <a:rPr lang="en-US" sz="2000" dirty="0" smtClean="0"/>
              <a:t>at </a:t>
            </a:r>
            <a:r>
              <a:rPr lang="en-US" sz="2000" dirty="0"/>
              <a:t>the </a:t>
            </a:r>
            <a:r>
              <a:rPr lang="en-US" sz="2000" dirty="0" smtClean="0"/>
              <a:t>server</a:t>
            </a:r>
          </a:p>
        </p:txBody>
      </p:sp>
      <p:grpSp>
        <p:nvGrpSpPr>
          <p:cNvPr id="18" name="Group 17"/>
          <p:cNvGrpSpPr/>
          <p:nvPr/>
        </p:nvGrpSpPr>
        <p:grpSpPr>
          <a:xfrm>
            <a:off x="-1" y="276832"/>
            <a:ext cx="12188825" cy="859864"/>
            <a:chOff x="-1" y="276832"/>
            <a:chExt cx="12188825" cy="859864"/>
          </a:xfrm>
        </p:grpSpPr>
        <p:sp>
          <p:nvSpPr>
            <p:cNvPr id="19" name="Content Placeholder 2"/>
            <p:cNvSpPr txBox="1">
              <a:spLocks/>
            </p:cNvSpPr>
            <p:nvPr/>
          </p:nvSpPr>
          <p:spPr>
            <a:xfrm>
              <a:off x="-1" y="322551"/>
              <a:ext cx="12188825" cy="814145"/>
            </a:xfrm>
            <a:prstGeom prst="rect">
              <a:avLst/>
            </a:prstGeom>
            <a:solidFill>
              <a:srgbClr val="FFFFFF">
                <a:alpha val="90000"/>
              </a:srgbClr>
            </a:solidFill>
          </p:spPr>
          <p:txBody>
            <a:bodyPr lIns="9144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Flexible Deployment Options</a:t>
              </a:r>
              <a:endParaRPr lang="en-US" sz="2800" baseline="30000" dirty="0" smtClean="0">
                <a:solidFill>
                  <a:schemeClr val="accent1"/>
                </a:solidFill>
              </a:endParaRPr>
            </a:p>
          </p:txBody>
        </p:sp>
        <p:sp>
          <p:nvSpPr>
            <p:cNvPr id="20" name="Rectangle 19"/>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14" name="Picture 13" descr="crestron_logo_black_rgb.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355936" y="6262624"/>
            <a:ext cx="2564769" cy="294948"/>
          </a:xfrm>
          <a:prstGeom prst="rect">
            <a:avLst/>
          </a:prstGeom>
        </p:spPr>
      </p:pic>
    </p:spTree>
    <p:extLst>
      <p:ext uri="{BB962C8B-B14F-4D97-AF65-F5344CB8AC3E}">
        <p14:creationId xmlns:p14="http://schemas.microsoft.com/office/powerpoint/2010/main" val="57064020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 fill="hold"/>
                                        <p:tgtEl>
                                          <p:spTgt spid="18"/>
                                        </p:tgtEl>
                                        <p:attrNameLst>
                                          <p:attrName>ppt_x</p:attrName>
                                        </p:attrNameLst>
                                      </p:cBhvr>
                                      <p:tavLst>
                                        <p:tav tm="0">
                                          <p:val>
                                            <p:strVal val="1+#ppt_w/2"/>
                                          </p:val>
                                        </p:tav>
                                        <p:tav tm="100000">
                                          <p:val>
                                            <p:strVal val="#ppt_x"/>
                                          </p:val>
                                        </p:tav>
                                      </p:tavLst>
                                    </p:anim>
                                    <p:anim calcmode="lin" valueType="num">
                                      <p:cBhvr additive="base">
                                        <p:cTn id="8" dur="2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1200"/>
                            </p:stCondLst>
                            <p:childTnLst>
                              <p:par>
                                <p:cTn id="10" presetID="12" presetClass="entr" presetSubtype="1"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300"/>
                                        <p:tgtEl>
                                          <p:spTgt spid="12"/>
                                        </p:tgtEl>
                                        <p:attrNameLst>
                                          <p:attrName>ppt_y</p:attrName>
                                        </p:attrNameLst>
                                      </p:cBhvr>
                                      <p:tavLst>
                                        <p:tav tm="0">
                                          <p:val>
                                            <p:strVal val="#ppt_y-#ppt_h*1.125000"/>
                                          </p:val>
                                        </p:tav>
                                        <p:tav tm="100000">
                                          <p:val>
                                            <p:strVal val="#ppt_y"/>
                                          </p:val>
                                        </p:tav>
                                      </p:tavLst>
                                    </p:anim>
                                    <p:animEffect transition="in" filter="wipe(down)">
                                      <p:cBhvr>
                                        <p:cTn id="13" dur="3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1"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300"/>
                                        <p:tgtEl>
                                          <p:spTgt spid="9"/>
                                        </p:tgtEl>
                                        <p:attrNameLst>
                                          <p:attrName>ppt_y</p:attrName>
                                        </p:attrNameLst>
                                      </p:cBhvr>
                                      <p:tavLst>
                                        <p:tav tm="0">
                                          <p:val>
                                            <p:strVal val="#ppt_y-#ppt_h*1.125000"/>
                                          </p:val>
                                        </p:tav>
                                        <p:tav tm="100000">
                                          <p:val>
                                            <p:strVal val="#ppt_y"/>
                                          </p:val>
                                        </p:tav>
                                      </p:tavLst>
                                    </p:anim>
                                    <p:animEffect transition="in" filter="wipe(down)">
                                      <p:cBhvr>
                                        <p:cTn id="19" dur="3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animBg="1"/>
      <p:bldP spid="9" grpId="0" uiExpand="1" bldLvl="2"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 name="Picture 12" descr="Fusion_Main-Campaign_Art_v2.jp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0" y="0"/>
            <a:ext cx="12188825" cy="6857999"/>
          </a:xfrm>
          <a:prstGeom prst="rect">
            <a:avLst/>
          </a:prstGeom>
        </p:spPr>
      </p:pic>
      <p:sp>
        <p:nvSpPr>
          <p:cNvPr id="12" name="Content Placeholder 2"/>
          <p:cNvSpPr txBox="1">
            <a:spLocks/>
          </p:cNvSpPr>
          <p:nvPr/>
        </p:nvSpPr>
        <p:spPr>
          <a:xfrm>
            <a:off x="-2" y="3816627"/>
            <a:ext cx="12188826" cy="3041373"/>
          </a:xfrm>
          <a:prstGeom prst="rect">
            <a:avLst/>
          </a:prstGeom>
          <a:solidFill>
            <a:schemeClr val="accent2">
              <a:lumMod val="20000"/>
              <a:lumOff val="80000"/>
              <a:alpha val="85000"/>
            </a:schemeClr>
          </a:solidFill>
        </p:spPr>
        <p:txBody>
          <a:bodyPr lIns="914400" tIns="228600" rIns="457200" bIns="228600" anchor="t"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a:lnSpc>
                <a:spcPct val="150000"/>
              </a:lnSpc>
            </a:pPr>
            <a:r>
              <a:rPr lang="en-US" sz="1600" b="1" dirty="0"/>
              <a:t>Educate </a:t>
            </a:r>
            <a:r>
              <a:rPr lang="en-US" sz="1600" dirty="0" smtClean="0"/>
              <a:t>– </a:t>
            </a:r>
            <a:r>
              <a:rPr lang="en-US" sz="1600" dirty="0"/>
              <a:t>Define project goals, identifying client needs.</a:t>
            </a:r>
          </a:p>
          <a:p>
            <a:pPr>
              <a:lnSpc>
                <a:spcPct val="150000"/>
              </a:lnSpc>
            </a:pPr>
            <a:r>
              <a:rPr lang="en-US" sz="1600" b="1" dirty="0"/>
              <a:t>Scope </a:t>
            </a:r>
            <a:r>
              <a:rPr lang="en-US" sz="1600" dirty="0" smtClean="0"/>
              <a:t>– </a:t>
            </a:r>
            <a:r>
              <a:rPr lang="en-US" sz="1600" dirty="0"/>
              <a:t>Define scope of work &amp; propose a solution to the client’s needs </a:t>
            </a:r>
          </a:p>
          <a:p>
            <a:pPr>
              <a:lnSpc>
                <a:spcPct val="150000"/>
              </a:lnSpc>
            </a:pPr>
            <a:r>
              <a:rPr lang="en-US" sz="1600" b="1" dirty="0"/>
              <a:t>Deploy </a:t>
            </a:r>
            <a:r>
              <a:rPr lang="en-US" sz="1600" dirty="0" smtClean="0"/>
              <a:t>– </a:t>
            </a:r>
            <a:r>
              <a:rPr lang="en-US" sz="1600" dirty="0"/>
              <a:t>Provide programming , configuration, and setup guidance and oversight to implement the solution</a:t>
            </a:r>
          </a:p>
          <a:p>
            <a:pPr>
              <a:lnSpc>
                <a:spcPct val="150000"/>
              </a:lnSpc>
            </a:pPr>
            <a:r>
              <a:rPr lang="en-US" sz="1600" b="1" dirty="0"/>
              <a:t>Support</a:t>
            </a:r>
            <a:r>
              <a:rPr lang="en-US" sz="1600" dirty="0"/>
              <a:t> </a:t>
            </a:r>
            <a:r>
              <a:rPr lang="en-US" sz="1600" dirty="0" smtClean="0"/>
              <a:t>– </a:t>
            </a:r>
            <a:r>
              <a:rPr lang="en-US" sz="1600" dirty="0"/>
              <a:t>Ensure long-term satisfaction, system usage and uptime</a:t>
            </a:r>
          </a:p>
        </p:txBody>
      </p:sp>
      <p:grpSp>
        <p:nvGrpSpPr>
          <p:cNvPr id="18" name="Group 17"/>
          <p:cNvGrpSpPr/>
          <p:nvPr/>
        </p:nvGrpSpPr>
        <p:grpSpPr>
          <a:xfrm>
            <a:off x="0" y="276834"/>
            <a:ext cx="12188825" cy="3539793"/>
            <a:chOff x="-1" y="276832"/>
            <a:chExt cx="12188825" cy="3539793"/>
          </a:xfrm>
        </p:grpSpPr>
        <p:sp>
          <p:nvSpPr>
            <p:cNvPr id="19" name="Content Placeholder 2"/>
            <p:cNvSpPr txBox="1">
              <a:spLocks/>
            </p:cNvSpPr>
            <p:nvPr/>
          </p:nvSpPr>
          <p:spPr>
            <a:xfrm>
              <a:off x="-1" y="322551"/>
              <a:ext cx="12188825" cy="3494074"/>
            </a:xfrm>
            <a:prstGeom prst="rect">
              <a:avLst/>
            </a:prstGeom>
            <a:solidFill>
              <a:srgbClr val="FFFFFF">
                <a:alpha val="90000"/>
              </a:srgbClr>
            </a:solidFill>
          </p:spPr>
          <p:txBody>
            <a:bodyPr lIns="914400" tIns="182880" rIns="0" bIns="0" anchor="t"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Deployment Process</a:t>
              </a:r>
              <a:endParaRPr lang="en-US" sz="2800" baseline="30000" dirty="0" smtClean="0">
                <a:solidFill>
                  <a:schemeClr val="accent1"/>
                </a:solidFill>
              </a:endParaRPr>
            </a:p>
          </p:txBody>
        </p:sp>
        <p:sp>
          <p:nvSpPr>
            <p:cNvPr id="20" name="Rectangle 19"/>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3" name="Rectangle 2"/>
          <p:cNvSpPr/>
          <p:nvPr/>
        </p:nvSpPr>
        <p:spPr>
          <a:xfrm>
            <a:off x="427383" y="1331844"/>
            <a:ext cx="2793976" cy="1282148"/>
          </a:xfrm>
          <a:prstGeom prst="rect">
            <a:avLst/>
          </a:prstGeom>
          <a:gradFill flip="none" rotWithShape="1">
            <a:gsLst>
              <a:gs pos="0">
                <a:schemeClr val="accent1">
                  <a:tint val="100000"/>
                  <a:shade val="100000"/>
                  <a:satMod val="130000"/>
                </a:schemeClr>
              </a:gs>
              <a:gs pos="100000">
                <a:schemeClr val="accent1">
                  <a:tint val="50000"/>
                  <a:shade val="100000"/>
                  <a:satMod val="350000"/>
                </a:schemeClr>
              </a:gs>
            </a:gsLst>
            <a:lin ang="5400000" scaled="1"/>
            <a:tileRect/>
          </a:gradFill>
          <a:ln>
            <a:noFill/>
          </a:ln>
          <a:effectLst/>
        </p:spPr>
        <p:style>
          <a:lnRef idx="1">
            <a:schemeClr val="accent1"/>
          </a:lnRef>
          <a:fillRef idx="3">
            <a:schemeClr val="accent1"/>
          </a:fillRef>
          <a:effectRef idx="2">
            <a:schemeClr val="accent1"/>
          </a:effectRef>
          <a:fontRef idx="minor">
            <a:schemeClr val="lt1"/>
          </a:fontRef>
        </p:style>
        <p:txBody>
          <a:bodyPr tIns="182880" rtlCol="0" anchor="t" anchorCtr="0"/>
          <a:lstStyle/>
          <a:p>
            <a:pPr algn="ctr"/>
            <a:r>
              <a:rPr lang="en-US" sz="1400" b="1" dirty="0" smtClean="0">
                <a:solidFill>
                  <a:srgbClr val="000000"/>
                </a:solidFill>
              </a:rPr>
              <a:t>Sales</a:t>
            </a:r>
            <a:endParaRPr lang="en-US" sz="1400" b="1" dirty="0">
              <a:solidFill>
                <a:srgbClr val="000000"/>
              </a:solidFill>
            </a:endParaRPr>
          </a:p>
        </p:txBody>
      </p:sp>
      <p:sp>
        <p:nvSpPr>
          <p:cNvPr id="26" name="Rectangle 25"/>
          <p:cNvSpPr/>
          <p:nvPr/>
        </p:nvSpPr>
        <p:spPr>
          <a:xfrm>
            <a:off x="3221361" y="1331844"/>
            <a:ext cx="2793976" cy="1282148"/>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Lst>
            <a:lin ang="16200000" scaled="1"/>
            <a:tileRect/>
          </a:gradFill>
          <a:ln>
            <a:noFill/>
          </a:ln>
          <a:effectLst/>
        </p:spPr>
        <p:style>
          <a:lnRef idx="1">
            <a:schemeClr val="accent1"/>
          </a:lnRef>
          <a:fillRef idx="3">
            <a:schemeClr val="accent1"/>
          </a:fillRef>
          <a:effectRef idx="2">
            <a:schemeClr val="accent1"/>
          </a:effectRef>
          <a:fontRef idx="minor">
            <a:schemeClr val="lt1"/>
          </a:fontRef>
        </p:style>
        <p:txBody>
          <a:bodyPr tIns="182880" rtlCol="0" anchor="t" anchorCtr="0"/>
          <a:lstStyle/>
          <a:p>
            <a:pPr algn="ctr"/>
            <a:r>
              <a:rPr lang="en-US" sz="1400" b="1" smtClean="0">
                <a:solidFill>
                  <a:srgbClr val="000000"/>
                </a:solidFill>
              </a:rPr>
              <a:t>Project Definition</a:t>
            </a:r>
            <a:endParaRPr lang="en-US" sz="1400" b="1" dirty="0">
              <a:solidFill>
                <a:srgbClr val="000000"/>
              </a:solidFill>
            </a:endParaRPr>
          </a:p>
        </p:txBody>
      </p:sp>
      <p:sp>
        <p:nvSpPr>
          <p:cNvPr id="27" name="Rectangle 26"/>
          <p:cNvSpPr/>
          <p:nvPr/>
        </p:nvSpPr>
        <p:spPr>
          <a:xfrm>
            <a:off x="6015339" y="1331844"/>
            <a:ext cx="4190966" cy="1282148"/>
          </a:xfrm>
          <a:prstGeom prst="rect">
            <a:avLst/>
          </a:prstGeom>
          <a:gradFill>
            <a:gsLst>
              <a:gs pos="0">
                <a:schemeClr val="accent2">
                  <a:lumMod val="20000"/>
                  <a:lumOff val="80000"/>
                </a:schemeClr>
              </a:gs>
              <a:gs pos="74000">
                <a:schemeClr val="accent2">
                  <a:lumMod val="60000"/>
                  <a:lumOff val="40000"/>
                </a:schemeClr>
              </a:gs>
              <a:gs pos="83000">
                <a:schemeClr val="accent2">
                  <a:lumMod val="60000"/>
                  <a:lumOff val="40000"/>
                </a:schemeClr>
              </a:gs>
            </a:gsLst>
            <a:lin ang="16200000" scaled="1"/>
          </a:gradFill>
          <a:ln>
            <a:noFill/>
          </a:ln>
          <a:effectLst/>
        </p:spPr>
        <p:style>
          <a:lnRef idx="1">
            <a:schemeClr val="accent1"/>
          </a:lnRef>
          <a:fillRef idx="3">
            <a:schemeClr val="accent1"/>
          </a:fillRef>
          <a:effectRef idx="2">
            <a:schemeClr val="accent1"/>
          </a:effectRef>
          <a:fontRef idx="minor">
            <a:schemeClr val="lt1"/>
          </a:fontRef>
        </p:style>
        <p:txBody>
          <a:bodyPr tIns="182880" rtlCol="0" anchor="t" anchorCtr="0"/>
          <a:lstStyle/>
          <a:p>
            <a:pPr algn="ctr"/>
            <a:r>
              <a:rPr lang="en-US" sz="1400" b="1" smtClean="0">
                <a:solidFill>
                  <a:srgbClr val="000000"/>
                </a:solidFill>
              </a:rPr>
              <a:t>System Deployment</a:t>
            </a:r>
            <a:endParaRPr lang="en-US" sz="1400" b="1" dirty="0">
              <a:solidFill>
                <a:srgbClr val="000000"/>
              </a:solidFill>
            </a:endParaRPr>
          </a:p>
        </p:txBody>
      </p:sp>
      <p:sp>
        <p:nvSpPr>
          <p:cNvPr id="28" name="Rectangle 27"/>
          <p:cNvSpPr/>
          <p:nvPr/>
        </p:nvSpPr>
        <p:spPr>
          <a:xfrm>
            <a:off x="10206309" y="1331844"/>
            <a:ext cx="1531802" cy="1282148"/>
          </a:xfrm>
          <a:prstGeom prst="rect">
            <a:avLst/>
          </a:prstGeom>
          <a:gradFill>
            <a:gsLst>
              <a:gs pos="0">
                <a:schemeClr val="accent2">
                  <a:lumMod val="60000"/>
                  <a:lumOff val="40000"/>
                </a:schemeClr>
              </a:gs>
              <a:gs pos="74000">
                <a:schemeClr val="accent2">
                  <a:lumMod val="75000"/>
                </a:schemeClr>
              </a:gs>
              <a:gs pos="83000">
                <a:schemeClr val="accent2">
                  <a:lumMod val="75000"/>
                </a:schemeClr>
              </a:gs>
            </a:gsLst>
            <a:lin ang="16200000" scaled="1"/>
          </a:gradFill>
          <a:ln>
            <a:noFill/>
          </a:ln>
          <a:effectLst/>
        </p:spPr>
        <p:style>
          <a:lnRef idx="1">
            <a:schemeClr val="accent1"/>
          </a:lnRef>
          <a:fillRef idx="3">
            <a:schemeClr val="accent1"/>
          </a:fillRef>
          <a:effectRef idx="2">
            <a:schemeClr val="accent1"/>
          </a:effectRef>
          <a:fontRef idx="minor">
            <a:schemeClr val="lt1"/>
          </a:fontRef>
        </p:style>
        <p:txBody>
          <a:bodyPr tIns="182880" rtlCol="0" anchor="t" anchorCtr="0"/>
          <a:lstStyle/>
          <a:p>
            <a:pPr algn="ctr"/>
            <a:r>
              <a:rPr lang="en-US" sz="1400" b="1" dirty="0" smtClean="0">
                <a:solidFill>
                  <a:schemeClr val="bg1"/>
                </a:solidFill>
              </a:rPr>
              <a:t>Support</a:t>
            </a:r>
            <a:endParaRPr lang="en-US" sz="1400" b="1" dirty="0">
              <a:solidFill>
                <a:schemeClr val="bg1"/>
              </a:solidFill>
            </a:endParaRPr>
          </a:p>
        </p:txBody>
      </p:sp>
      <p:pic>
        <p:nvPicPr>
          <p:cNvPr id="14" name="Picture 13" descr="crestron_logo_black_rgb.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355936" y="6262624"/>
            <a:ext cx="2564769" cy="294948"/>
          </a:xfrm>
          <a:prstGeom prst="rect">
            <a:avLst/>
          </a:prstGeom>
        </p:spPr>
      </p:pic>
      <p:sp>
        <p:nvSpPr>
          <p:cNvPr id="10" name="Pentagon 9"/>
          <p:cNvSpPr/>
          <p:nvPr/>
        </p:nvSpPr>
        <p:spPr>
          <a:xfrm>
            <a:off x="10206309" y="1959638"/>
            <a:ext cx="1531804" cy="1302024"/>
          </a:xfrm>
          <a:prstGeom prst="homePlate">
            <a:avLst>
              <a:gd name="adj" fmla="val 22646"/>
            </a:avLst>
          </a:prstGeom>
          <a:solidFill>
            <a:schemeClr val="accent2"/>
          </a:solid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lIns="182880" rtlCol="0" anchor="ctr"/>
          <a:lstStyle/>
          <a:p>
            <a:r>
              <a:rPr lang="en-US" sz="1200" b="1" dirty="0" smtClean="0"/>
              <a:t>Follow-up,</a:t>
            </a:r>
            <a:br>
              <a:rPr lang="en-US" sz="1200" b="1" dirty="0" smtClean="0"/>
            </a:br>
            <a:r>
              <a:rPr lang="en-US" sz="1200" b="1" dirty="0" smtClean="0"/>
              <a:t>Maintenance,</a:t>
            </a:r>
            <a:br>
              <a:rPr lang="en-US" sz="1200" b="1" dirty="0" smtClean="0"/>
            </a:br>
            <a:r>
              <a:rPr lang="en-US" sz="1200" b="1" dirty="0" smtClean="0"/>
              <a:t>&amp; Upgrades</a:t>
            </a:r>
            <a:endParaRPr lang="en-US" sz="1200" b="1" dirty="0"/>
          </a:p>
        </p:txBody>
      </p:sp>
      <p:sp>
        <p:nvSpPr>
          <p:cNvPr id="16" name="Pentagon 15"/>
          <p:cNvSpPr/>
          <p:nvPr/>
        </p:nvSpPr>
        <p:spPr>
          <a:xfrm>
            <a:off x="8809317" y="1959638"/>
            <a:ext cx="1531804" cy="1302024"/>
          </a:xfrm>
          <a:prstGeom prst="homePlate">
            <a:avLst>
              <a:gd name="adj" fmla="val 22646"/>
            </a:avLst>
          </a:prstGeom>
          <a:solidFill>
            <a:schemeClr val="accent2"/>
          </a:solid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lIns="182880" rtlCol="0" anchor="ctr"/>
          <a:lstStyle/>
          <a:p>
            <a:r>
              <a:rPr lang="en-US" sz="1200" b="1" smtClean="0"/>
              <a:t>Validation</a:t>
            </a:r>
            <a:endParaRPr lang="en-US" sz="1200" b="1" dirty="0"/>
          </a:p>
        </p:txBody>
      </p:sp>
      <p:sp>
        <p:nvSpPr>
          <p:cNvPr id="17" name="Pentagon 16"/>
          <p:cNvSpPr/>
          <p:nvPr/>
        </p:nvSpPr>
        <p:spPr>
          <a:xfrm>
            <a:off x="7412328" y="1959638"/>
            <a:ext cx="1531804" cy="1302024"/>
          </a:xfrm>
          <a:prstGeom prst="homePlate">
            <a:avLst>
              <a:gd name="adj" fmla="val 22646"/>
            </a:avLst>
          </a:prstGeom>
          <a:solidFill>
            <a:schemeClr val="accent2"/>
          </a:solid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lIns="182880" rtlCol="0" anchor="ctr"/>
          <a:lstStyle/>
          <a:p>
            <a:r>
              <a:rPr lang="en-US" sz="1200" b="1" dirty="0" smtClean="0"/>
              <a:t>Programming,</a:t>
            </a:r>
            <a:br>
              <a:rPr lang="en-US" sz="1200" b="1" dirty="0" smtClean="0"/>
            </a:br>
            <a:r>
              <a:rPr lang="en-US" sz="1200" b="1" dirty="0" smtClean="0"/>
              <a:t>Server Setup,</a:t>
            </a:r>
            <a:br>
              <a:rPr lang="en-US" sz="1200" b="1" dirty="0" smtClean="0"/>
            </a:br>
            <a:r>
              <a:rPr lang="en-US" sz="1200" b="1" dirty="0" smtClean="0"/>
              <a:t>Software</a:t>
            </a:r>
            <a:br>
              <a:rPr lang="en-US" sz="1200" b="1" dirty="0" smtClean="0"/>
            </a:br>
            <a:r>
              <a:rPr lang="en-US" sz="1200" b="1" dirty="0" smtClean="0"/>
              <a:t>Configuration</a:t>
            </a:r>
            <a:endParaRPr lang="en-US" sz="1200" b="1" dirty="0"/>
          </a:p>
        </p:txBody>
      </p:sp>
      <p:sp>
        <p:nvSpPr>
          <p:cNvPr id="21" name="Pentagon 20"/>
          <p:cNvSpPr/>
          <p:nvPr/>
        </p:nvSpPr>
        <p:spPr>
          <a:xfrm>
            <a:off x="6015339" y="1959638"/>
            <a:ext cx="1531804" cy="1302024"/>
          </a:xfrm>
          <a:prstGeom prst="homePlate">
            <a:avLst>
              <a:gd name="adj" fmla="val 22646"/>
            </a:avLst>
          </a:prstGeom>
          <a:solidFill>
            <a:schemeClr val="accent2"/>
          </a:solid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lIns="182880" rtlCol="0" anchor="ctr"/>
          <a:lstStyle/>
          <a:p>
            <a:r>
              <a:rPr lang="en-US" sz="1200" b="1" dirty="0" smtClean="0"/>
              <a:t>Kick-off</a:t>
            </a:r>
            <a:br>
              <a:rPr lang="en-US" sz="1200" b="1" dirty="0" smtClean="0"/>
            </a:br>
            <a:r>
              <a:rPr lang="en-US" sz="1200" b="1" dirty="0" smtClean="0"/>
              <a:t>Meeting</a:t>
            </a:r>
            <a:endParaRPr lang="en-US" sz="1200" b="1" dirty="0"/>
          </a:p>
        </p:txBody>
      </p:sp>
      <p:sp>
        <p:nvSpPr>
          <p:cNvPr id="22" name="Pentagon 21"/>
          <p:cNvSpPr/>
          <p:nvPr/>
        </p:nvSpPr>
        <p:spPr>
          <a:xfrm>
            <a:off x="4618350" y="1959638"/>
            <a:ext cx="1531804" cy="1302024"/>
          </a:xfrm>
          <a:prstGeom prst="homePlate">
            <a:avLst>
              <a:gd name="adj" fmla="val 22646"/>
            </a:avLst>
          </a:prstGeom>
          <a:solidFill>
            <a:schemeClr val="accent2"/>
          </a:solid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lIns="182880" rtlCol="0" anchor="ctr"/>
          <a:lstStyle/>
          <a:p>
            <a:r>
              <a:rPr lang="en-US" sz="1200" b="1" dirty="0" smtClean="0"/>
              <a:t>Proposal Generation</a:t>
            </a:r>
            <a:endParaRPr lang="en-US" sz="1200" b="1" dirty="0"/>
          </a:p>
        </p:txBody>
      </p:sp>
      <p:sp>
        <p:nvSpPr>
          <p:cNvPr id="23" name="Pentagon 22"/>
          <p:cNvSpPr/>
          <p:nvPr/>
        </p:nvSpPr>
        <p:spPr>
          <a:xfrm>
            <a:off x="3221361" y="1959638"/>
            <a:ext cx="1531804" cy="1302024"/>
          </a:xfrm>
          <a:prstGeom prst="homePlate">
            <a:avLst>
              <a:gd name="adj" fmla="val 22646"/>
            </a:avLst>
          </a:prstGeom>
          <a:solidFill>
            <a:schemeClr val="accent2"/>
          </a:solid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lIns="182880" rtlCol="0" anchor="ctr"/>
          <a:lstStyle/>
          <a:p>
            <a:r>
              <a:rPr lang="en-US" sz="1200" b="1" dirty="0" smtClean="0"/>
              <a:t>Solution </a:t>
            </a:r>
            <a:br>
              <a:rPr lang="en-US" sz="1200" b="1" dirty="0" smtClean="0"/>
            </a:br>
            <a:r>
              <a:rPr lang="en-US" sz="1200" b="1" dirty="0" smtClean="0"/>
              <a:t>Requirements</a:t>
            </a:r>
            <a:br>
              <a:rPr lang="en-US" sz="1200" b="1" dirty="0" smtClean="0"/>
            </a:br>
            <a:r>
              <a:rPr lang="en-US" sz="1200" b="1" dirty="0" smtClean="0"/>
              <a:t>Meeting</a:t>
            </a:r>
            <a:endParaRPr lang="en-US" sz="1200" b="1" dirty="0"/>
          </a:p>
        </p:txBody>
      </p:sp>
      <p:sp>
        <p:nvSpPr>
          <p:cNvPr id="24" name="Pentagon 23"/>
          <p:cNvSpPr/>
          <p:nvPr/>
        </p:nvSpPr>
        <p:spPr>
          <a:xfrm>
            <a:off x="1824372" y="1959638"/>
            <a:ext cx="1531804" cy="1302024"/>
          </a:xfrm>
          <a:prstGeom prst="homePlate">
            <a:avLst>
              <a:gd name="adj" fmla="val 22646"/>
            </a:avLst>
          </a:prstGeom>
          <a:solidFill>
            <a:schemeClr val="accent2">
              <a:lumMod val="50000"/>
            </a:schemeClr>
          </a:solid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lIns="182880" rtlCol="0" anchor="ctr"/>
          <a:lstStyle/>
          <a:p>
            <a:r>
              <a:rPr lang="en-US" sz="1200" b="1" smtClean="0"/>
              <a:t>Application</a:t>
            </a:r>
            <a:br>
              <a:rPr lang="en-US" sz="1200" b="1" smtClean="0"/>
            </a:br>
            <a:r>
              <a:rPr lang="en-US" sz="1200" b="1" smtClean="0"/>
              <a:t>Requirements</a:t>
            </a:r>
            <a:endParaRPr lang="en-US" sz="1200" b="1" dirty="0"/>
          </a:p>
        </p:txBody>
      </p:sp>
      <p:sp>
        <p:nvSpPr>
          <p:cNvPr id="25" name="Pentagon 24"/>
          <p:cNvSpPr/>
          <p:nvPr/>
        </p:nvSpPr>
        <p:spPr>
          <a:xfrm>
            <a:off x="427383" y="1959638"/>
            <a:ext cx="1531804" cy="1302024"/>
          </a:xfrm>
          <a:prstGeom prst="homePlate">
            <a:avLst>
              <a:gd name="adj" fmla="val 22646"/>
            </a:avLst>
          </a:prstGeom>
          <a:solidFill>
            <a:schemeClr val="accent1"/>
          </a:solidFill>
          <a:ln w="25400">
            <a:solidFill>
              <a:schemeClr val="bg1"/>
            </a:solidFill>
          </a:ln>
          <a:effectLst/>
        </p:spPr>
        <p:style>
          <a:lnRef idx="1">
            <a:schemeClr val="accent1"/>
          </a:lnRef>
          <a:fillRef idx="3">
            <a:schemeClr val="accent1"/>
          </a:fillRef>
          <a:effectRef idx="2">
            <a:schemeClr val="accent1"/>
          </a:effectRef>
          <a:fontRef idx="minor">
            <a:schemeClr val="lt1"/>
          </a:fontRef>
        </p:style>
        <p:txBody>
          <a:bodyPr lIns="182880" rtlCol="0" anchor="ctr"/>
          <a:lstStyle/>
          <a:p>
            <a:r>
              <a:rPr lang="en-US" sz="1200" b="1" dirty="0" smtClean="0"/>
              <a:t>Sales Presentation</a:t>
            </a:r>
            <a:endParaRPr lang="en-US" sz="1200" b="1" dirty="0"/>
          </a:p>
        </p:txBody>
      </p:sp>
    </p:spTree>
    <p:extLst>
      <p:ext uri="{BB962C8B-B14F-4D97-AF65-F5344CB8AC3E}">
        <p14:creationId xmlns:p14="http://schemas.microsoft.com/office/powerpoint/2010/main" val="271522521"/>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 fill="hold"/>
                                        <p:tgtEl>
                                          <p:spTgt spid="18"/>
                                        </p:tgtEl>
                                        <p:attrNameLst>
                                          <p:attrName>ppt_x</p:attrName>
                                        </p:attrNameLst>
                                      </p:cBhvr>
                                      <p:tavLst>
                                        <p:tav tm="0">
                                          <p:val>
                                            <p:strVal val="1+#ppt_w/2"/>
                                          </p:val>
                                        </p:tav>
                                        <p:tav tm="100000">
                                          <p:val>
                                            <p:strVal val="#ppt_x"/>
                                          </p:val>
                                        </p:tav>
                                      </p:tavLst>
                                    </p:anim>
                                    <p:anim calcmode="lin" valueType="num">
                                      <p:cBhvr additive="base">
                                        <p:cTn id="8" dur="2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1200"/>
                            </p:stCondLst>
                            <p:childTnLst>
                              <p:par>
                                <p:cTn id="10" presetID="1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200"/>
                                        <p:tgtEl>
                                          <p:spTgt spid="3"/>
                                        </p:tgtEl>
                                        <p:attrNameLst>
                                          <p:attrName>ppt_y</p:attrName>
                                        </p:attrNameLst>
                                      </p:cBhvr>
                                      <p:tavLst>
                                        <p:tav tm="0">
                                          <p:val>
                                            <p:strVal val="#ppt_y+#ppt_h*1.125000"/>
                                          </p:val>
                                        </p:tav>
                                        <p:tav tm="100000">
                                          <p:val>
                                            <p:strVal val="#ppt_y"/>
                                          </p:val>
                                        </p:tav>
                                      </p:tavLst>
                                    </p:anim>
                                    <p:animEffect transition="in" filter="wipe(up)">
                                      <p:cBhvr>
                                        <p:cTn id="13" dur="200"/>
                                        <p:tgtEl>
                                          <p:spTgt spid="3"/>
                                        </p:tgtEl>
                                      </p:cBhvr>
                                    </p:animEffect>
                                  </p:childTnLst>
                                </p:cTn>
                              </p:par>
                            </p:childTnLst>
                          </p:cTn>
                        </p:par>
                        <p:par>
                          <p:cTn id="14" fill="hold">
                            <p:stCondLst>
                              <p:cond delay="1400"/>
                            </p:stCondLst>
                            <p:childTnLst>
                              <p:par>
                                <p:cTn id="15" presetID="12" presetClass="entr" presetSubtype="4"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200"/>
                                        <p:tgtEl>
                                          <p:spTgt spid="26"/>
                                        </p:tgtEl>
                                        <p:attrNameLst>
                                          <p:attrName>ppt_y</p:attrName>
                                        </p:attrNameLst>
                                      </p:cBhvr>
                                      <p:tavLst>
                                        <p:tav tm="0">
                                          <p:val>
                                            <p:strVal val="#ppt_y+#ppt_h*1.125000"/>
                                          </p:val>
                                        </p:tav>
                                        <p:tav tm="100000">
                                          <p:val>
                                            <p:strVal val="#ppt_y"/>
                                          </p:val>
                                        </p:tav>
                                      </p:tavLst>
                                    </p:anim>
                                    <p:animEffect transition="in" filter="wipe(up)">
                                      <p:cBhvr>
                                        <p:cTn id="18" dur="200"/>
                                        <p:tgtEl>
                                          <p:spTgt spid="26"/>
                                        </p:tgtEl>
                                      </p:cBhvr>
                                    </p:animEffect>
                                  </p:childTnLst>
                                </p:cTn>
                              </p:par>
                            </p:childTnLst>
                          </p:cTn>
                        </p:par>
                        <p:par>
                          <p:cTn id="19" fill="hold">
                            <p:stCondLst>
                              <p:cond delay="1600"/>
                            </p:stCondLst>
                            <p:childTnLst>
                              <p:par>
                                <p:cTn id="20" presetID="12" presetClass="entr" presetSubtype="4"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200"/>
                                        <p:tgtEl>
                                          <p:spTgt spid="27"/>
                                        </p:tgtEl>
                                        <p:attrNameLst>
                                          <p:attrName>ppt_y</p:attrName>
                                        </p:attrNameLst>
                                      </p:cBhvr>
                                      <p:tavLst>
                                        <p:tav tm="0">
                                          <p:val>
                                            <p:strVal val="#ppt_y+#ppt_h*1.125000"/>
                                          </p:val>
                                        </p:tav>
                                        <p:tav tm="100000">
                                          <p:val>
                                            <p:strVal val="#ppt_y"/>
                                          </p:val>
                                        </p:tav>
                                      </p:tavLst>
                                    </p:anim>
                                    <p:animEffect transition="in" filter="wipe(up)">
                                      <p:cBhvr>
                                        <p:cTn id="23" dur="200"/>
                                        <p:tgtEl>
                                          <p:spTgt spid="27"/>
                                        </p:tgtEl>
                                      </p:cBhvr>
                                    </p:animEffect>
                                  </p:childTnLst>
                                </p:cTn>
                              </p:par>
                            </p:childTnLst>
                          </p:cTn>
                        </p:par>
                        <p:par>
                          <p:cTn id="24" fill="hold">
                            <p:stCondLst>
                              <p:cond delay="1800"/>
                            </p:stCondLst>
                            <p:childTnLst>
                              <p:par>
                                <p:cTn id="25" presetID="12" presetClass="entr" presetSubtype="4"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200"/>
                                        <p:tgtEl>
                                          <p:spTgt spid="28"/>
                                        </p:tgtEl>
                                        <p:attrNameLst>
                                          <p:attrName>ppt_y</p:attrName>
                                        </p:attrNameLst>
                                      </p:cBhvr>
                                      <p:tavLst>
                                        <p:tav tm="0">
                                          <p:val>
                                            <p:strVal val="#ppt_y+#ppt_h*1.125000"/>
                                          </p:val>
                                        </p:tav>
                                        <p:tav tm="100000">
                                          <p:val>
                                            <p:strVal val="#ppt_y"/>
                                          </p:val>
                                        </p:tav>
                                      </p:tavLst>
                                    </p:anim>
                                    <p:animEffect transition="in" filter="wipe(up)">
                                      <p:cBhvr>
                                        <p:cTn id="28" dur="200"/>
                                        <p:tgtEl>
                                          <p:spTgt spid="28"/>
                                        </p:tgtEl>
                                      </p:cBhvr>
                                    </p:animEffect>
                                  </p:childTnLst>
                                </p:cTn>
                              </p:par>
                            </p:childTnLst>
                          </p:cTn>
                        </p:par>
                        <p:par>
                          <p:cTn id="29" fill="hold">
                            <p:stCondLst>
                              <p:cond delay="2000"/>
                            </p:stCondLst>
                            <p:childTnLst>
                              <p:par>
                                <p:cTn id="30" presetID="12" presetClass="entr" presetSubtype="8"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300"/>
                                        <p:tgtEl>
                                          <p:spTgt spid="25"/>
                                        </p:tgtEl>
                                        <p:attrNameLst>
                                          <p:attrName>ppt_x</p:attrName>
                                        </p:attrNameLst>
                                      </p:cBhvr>
                                      <p:tavLst>
                                        <p:tav tm="0">
                                          <p:val>
                                            <p:strVal val="#ppt_x-#ppt_w*1.125000"/>
                                          </p:val>
                                        </p:tav>
                                        <p:tav tm="100000">
                                          <p:val>
                                            <p:strVal val="#ppt_x"/>
                                          </p:val>
                                        </p:tav>
                                      </p:tavLst>
                                    </p:anim>
                                    <p:animEffect transition="in" filter="wipe(right)">
                                      <p:cBhvr>
                                        <p:cTn id="33" dur="300"/>
                                        <p:tgtEl>
                                          <p:spTgt spid="25"/>
                                        </p:tgtEl>
                                      </p:cBhvr>
                                    </p:animEffect>
                                  </p:childTnLst>
                                </p:cTn>
                              </p:par>
                            </p:childTnLst>
                          </p:cTn>
                        </p:par>
                        <p:par>
                          <p:cTn id="34" fill="hold">
                            <p:stCondLst>
                              <p:cond delay="2300"/>
                            </p:stCondLst>
                            <p:childTnLst>
                              <p:par>
                                <p:cTn id="35" presetID="12" presetClass="entr" presetSubtype="8" fill="hold" grpId="0" nodeType="afterEffect">
                                  <p:stCondLst>
                                    <p:cond delay="10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300"/>
                                        <p:tgtEl>
                                          <p:spTgt spid="24"/>
                                        </p:tgtEl>
                                        <p:attrNameLst>
                                          <p:attrName>ppt_x</p:attrName>
                                        </p:attrNameLst>
                                      </p:cBhvr>
                                      <p:tavLst>
                                        <p:tav tm="0">
                                          <p:val>
                                            <p:strVal val="#ppt_x-#ppt_w*1.125000"/>
                                          </p:val>
                                        </p:tav>
                                        <p:tav tm="100000">
                                          <p:val>
                                            <p:strVal val="#ppt_x"/>
                                          </p:val>
                                        </p:tav>
                                      </p:tavLst>
                                    </p:anim>
                                    <p:animEffect transition="in" filter="wipe(right)">
                                      <p:cBhvr>
                                        <p:cTn id="38" dur="300"/>
                                        <p:tgtEl>
                                          <p:spTgt spid="24"/>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300"/>
                                        <p:tgtEl>
                                          <p:spTgt spid="23"/>
                                        </p:tgtEl>
                                        <p:attrNameLst>
                                          <p:attrName>ppt_x</p:attrName>
                                        </p:attrNameLst>
                                      </p:cBhvr>
                                      <p:tavLst>
                                        <p:tav tm="0">
                                          <p:val>
                                            <p:strVal val="#ppt_x-#ppt_w*1.125000"/>
                                          </p:val>
                                        </p:tav>
                                        <p:tav tm="100000">
                                          <p:val>
                                            <p:strVal val="#ppt_x"/>
                                          </p:val>
                                        </p:tav>
                                      </p:tavLst>
                                    </p:anim>
                                    <p:animEffect transition="in" filter="wipe(right)">
                                      <p:cBhvr>
                                        <p:cTn id="42" dur="300"/>
                                        <p:tgtEl>
                                          <p:spTgt spid="23"/>
                                        </p:tgtEl>
                                      </p:cBhvr>
                                    </p:animEffect>
                                  </p:childTnLst>
                                </p:cTn>
                              </p:par>
                              <p:par>
                                <p:cTn id="43" presetID="12" presetClass="entr" presetSubtype="8" fill="hold" grpId="0" nodeType="withEffect">
                                  <p:stCondLst>
                                    <p:cond delay="30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300"/>
                                        <p:tgtEl>
                                          <p:spTgt spid="22"/>
                                        </p:tgtEl>
                                        <p:attrNameLst>
                                          <p:attrName>ppt_x</p:attrName>
                                        </p:attrNameLst>
                                      </p:cBhvr>
                                      <p:tavLst>
                                        <p:tav tm="0">
                                          <p:val>
                                            <p:strVal val="#ppt_x-#ppt_w*1.125000"/>
                                          </p:val>
                                        </p:tav>
                                        <p:tav tm="100000">
                                          <p:val>
                                            <p:strVal val="#ppt_x"/>
                                          </p:val>
                                        </p:tav>
                                      </p:tavLst>
                                    </p:anim>
                                    <p:animEffect transition="in" filter="wipe(right)">
                                      <p:cBhvr>
                                        <p:cTn id="46" dur="300"/>
                                        <p:tgtEl>
                                          <p:spTgt spid="22"/>
                                        </p:tgtEl>
                                      </p:cBhvr>
                                    </p:animEffect>
                                  </p:childTnLst>
                                </p:cTn>
                              </p:par>
                              <p:par>
                                <p:cTn id="47" presetID="12" presetClass="entr" presetSubtype="8" fill="hold" grpId="0" nodeType="withEffect">
                                  <p:stCondLst>
                                    <p:cond delay="40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300"/>
                                        <p:tgtEl>
                                          <p:spTgt spid="21"/>
                                        </p:tgtEl>
                                        <p:attrNameLst>
                                          <p:attrName>ppt_x</p:attrName>
                                        </p:attrNameLst>
                                      </p:cBhvr>
                                      <p:tavLst>
                                        <p:tav tm="0">
                                          <p:val>
                                            <p:strVal val="#ppt_x-#ppt_w*1.125000"/>
                                          </p:val>
                                        </p:tav>
                                        <p:tav tm="100000">
                                          <p:val>
                                            <p:strVal val="#ppt_x"/>
                                          </p:val>
                                        </p:tav>
                                      </p:tavLst>
                                    </p:anim>
                                    <p:animEffect transition="in" filter="wipe(right)">
                                      <p:cBhvr>
                                        <p:cTn id="50" dur="300"/>
                                        <p:tgtEl>
                                          <p:spTgt spid="21"/>
                                        </p:tgtEl>
                                      </p:cBhvr>
                                    </p:animEffect>
                                  </p:childTnLst>
                                </p:cTn>
                              </p:par>
                              <p:par>
                                <p:cTn id="51" presetID="12" presetClass="entr" presetSubtype="8" fill="hold" grpId="0" nodeType="withEffect">
                                  <p:stCondLst>
                                    <p:cond delay="50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300"/>
                                        <p:tgtEl>
                                          <p:spTgt spid="17"/>
                                        </p:tgtEl>
                                        <p:attrNameLst>
                                          <p:attrName>ppt_x</p:attrName>
                                        </p:attrNameLst>
                                      </p:cBhvr>
                                      <p:tavLst>
                                        <p:tav tm="0">
                                          <p:val>
                                            <p:strVal val="#ppt_x-#ppt_w*1.125000"/>
                                          </p:val>
                                        </p:tav>
                                        <p:tav tm="100000">
                                          <p:val>
                                            <p:strVal val="#ppt_x"/>
                                          </p:val>
                                        </p:tav>
                                      </p:tavLst>
                                    </p:anim>
                                    <p:animEffect transition="in" filter="wipe(right)">
                                      <p:cBhvr>
                                        <p:cTn id="54" dur="300"/>
                                        <p:tgtEl>
                                          <p:spTgt spid="17"/>
                                        </p:tgtEl>
                                      </p:cBhvr>
                                    </p:animEffect>
                                  </p:childTnLst>
                                </p:cTn>
                              </p:par>
                              <p:par>
                                <p:cTn id="55" presetID="12" presetClass="entr" presetSubtype="8" fill="hold" grpId="0" nodeType="withEffect">
                                  <p:stCondLst>
                                    <p:cond delay="60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300"/>
                                        <p:tgtEl>
                                          <p:spTgt spid="16"/>
                                        </p:tgtEl>
                                        <p:attrNameLst>
                                          <p:attrName>ppt_x</p:attrName>
                                        </p:attrNameLst>
                                      </p:cBhvr>
                                      <p:tavLst>
                                        <p:tav tm="0">
                                          <p:val>
                                            <p:strVal val="#ppt_x-#ppt_w*1.125000"/>
                                          </p:val>
                                        </p:tav>
                                        <p:tav tm="100000">
                                          <p:val>
                                            <p:strVal val="#ppt_x"/>
                                          </p:val>
                                        </p:tav>
                                      </p:tavLst>
                                    </p:anim>
                                    <p:animEffect transition="in" filter="wipe(right)">
                                      <p:cBhvr>
                                        <p:cTn id="58" dur="300"/>
                                        <p:tgtEl>
                                          <p:spTgt spid="16"/>
                                        </p:tgtEl>
                                      </p:cBhvr>
                                    </p:animEffect>
                                  </p:childTnLst>
                                </p:cTn>
                              </p:par>
                              <p:par>
                                <p:cTn id="59" presetID="12" presetClass="entr" presetSubtype="8" fill="hold" grpId="0" nodeType="withEffect">
                                  <p:stCondLst>
                                    <p:cond delay="70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300"/>
                                        <p:tgtEl>
                                          <p:spTgt spid="10"/>
                                        </p:tgtEl>
                                        <p:attrNameLst>
                                          <p:attrName>ppt_x</p:attrName>
                                        </p:attrNameLst>
                                      </p:cBhvr>
                                      <p:tavLst>
                                        <p:tav tm="0">
                                          <p:val>
                                            <p:strVal val="#ppt_x-#ppt_w*1.125000"/>
                                          </p:val>
                                        </p:tav>
                                        <p:tav tm="100000">
                                          <p:val>
                                            <p:strVal val="#ppt_x"/>
                                          </p:val>
                                        </p:tav>
                                      </p:tavLst>
                                    </p:anim>
                                    <p:animEffect transition="in" filter="wipe(right)">
                                      <p:cBhvr>
                                        <p:cTn id="62" dur="300"/>
                                        <p:tgtEl>
                                          <p:spTgt spid="10"/>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1"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300"/>
                                        <p:tgtEl>
                                          <p:spTgt spid="12"/>
                                        </p:tgtEl>
                                        <p:attrNameLst>
                                          <p:attrName>ppt_y</p:attrName>
                                        </p:attrNameLst>
                                      </p:cBhvr>
                                      <p:tavLst>
                                        <p:tav tm="0">
                                          <p:val>
                                            <p:strVal val="#ppt_y-#ppt_h*1.125000"/>
                                          </p:val>
                                        </p:tav>
                                        <p:tav tm="100000">
                                          <p:val>
                                            <p:strVal val="#ppt_y"/>
                                          </p:val>
                                        </p:tav>
                                      </p:tavLst>
                                    </p:anim>
                                    <p:animEffect transition="in" filter="wipe(down)">
                                      <p:cBhvr>
                                        <p:cTn id="68" dur="3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animBg="1"/>
      <p:bldP spid="26" grpId="0" animBg="1"/>
      <p:bldP spid="27" grpId="0" animBg="1"/>
      <p:bldP spid="28" grpId="0" animBg="1"/>
      <p:bldP spid="10" grpId="0" animBg="1"/>
      <p:bldP spid="16" grpId="0" animBg="1"/>
      <p:bldP spid="17" grpId="0" animBg="1"/>
      <p:bldP spid="21" grpId="0" animBg="1"/>
      <p:bldP spid="22" grpId="0" animBg="1"/>
      <p:bldP spid="23" grpId="0" animBg="1"/>
      <p:bldP spid="24" grpId="0" animBg="1"/>
      <p:bldP spid="2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 y="0"/>
            <a:ext cx="12188828" cy="6857999"/>
          </a:xfrm>
          <a:prstGeom prst="rect">
            <a:avLst/>
          </a:prstGeom>
        </p:spPr>
      </p:pic>
      <p:sp>
        <p:nvSpPr>
          <p:cNvPr id="12" name="Content Placeholder 2"/>
          <p:cNvSpPr txBox="1">
            <a:spLocks/>
          </p:cNvSpPr>
          <p:nvPr/>
        </p:nvSpPr>
        <p:spPr>
          <a:xfrm>
            <a:off x="-1" y="1136697"/>
            <a:ext cx="6098519" cy="5721303"/>
          </a:xfrm>
          <a:prstGeom prst="rect">
            <a:avLst/>
          </a:prstGeom>
          <a:solidFill>
            <a:schemeClr val="accent2">
              <a:lumMod val="20000"/>
              <a:lumOff val="80000"/>
              <a:alpha val="85000"/>
            </a:schemeClr>
          </a:solidFill>
        </p:spPr>
        <p:txBody>
          <a:bodyPr lIns="914400" tIns="228600" rIns="457200" bIns="228600" anchor="t"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lnSpc>
                <a:spcPct val="120000"/>
              </a:lnSpc>
              <a:spcBef>
                <a:spcPts val="500"/>
              </a:spcBef>
              <a:spcAft>
                <a:spcPts val="500"/>
              </a:spcAft>
              <a:buNone/>
            </a:pPr>
            <a:r>
              <a:rPr lang="en-US" sz="2000" b="1" dirty="0"/>
              <a:t>The future of meeting </a:t>
            </a:r>
            <a:r>
              <a:rPr lang="en-US" sz="2000" b="1" dirty="0" smtClean="0"/>
              <a:t>spaces</a:t>
            </a:r>
            <a:endParaRPr lang="en-US" sz="2000" b="1" dirty="0"/>
          </a:p>
          <a:p>
            <a:pPr>
              <a:lnSpc>
                <a:spcPct val="120000"/>
              </a:lnSpc>
              <a:spcBef>
                <a:spcPts val="500"/>
              </a:spcBef>
              <a:spcAft>
                <a:spcPts val="500"/>
              </a:spcAft>
            </a:pPr>
            <a:r>
              <a:rPr lang="en-US" sz="2000" dirty="0"/>
              <a:t>Consistent </a:t>
            </a:r>
            <a:r>
              <a:rPr lang="en-US" sz="2000" dirty="0" smtClean="0"/>
              <a:t>experience</a:t>
            </a:r>
            <a:endParaRPr lang="en-US" sz="2000" dirty="0"/>
          </a:p>
          <a:p>
            <a:pPr>
              <a:lnSpc>
                <a:spcPct val="120000"/>
              </a:lnSpc>
              <a:spcBef>
                <a:spcPts val="500"/>
              </a:spcBef>
              <a:spcAft>
                <a:spcPts val="500"/>
              </a:spcAft>
            </a:pPr>
            <a:r>
              <a:rPr lang="en-US" sz="2000" dirty="0" smtClean="0"/>
              <a:t>Scalable, repeatable</a:t>
            </a:r>
            <a:endParaRPr lang="en-US" sz="2000" dirty="0"/>
          </a:p>
          <a:p>
            <a:pPr lvl="1">
              <a:spcBef>
                <a:spcPts val="0"/>
              </a:spcBef>
              <a:spcAft>
                <a:spcPts val="0"/>
              </a:spcAft>
            </a:pPr>
            <a:r>
              <a:rPr lang="en-US" sz="1600" dirty="0" smtClean="0"/>
              <a:t>Boardroom</a:t>
            </a:r>
            <a:endParaRPr lang="en-US" sz="1600" dirty="0"/>
          </a:p>
          <a:p>
            <a:pPr lvl="1">
              <a:spcBef>
                <a:spcPts val="0"/>
              </a:spcBef>
              <a:spcAft>
                <a:spcPts val="0"/>
              </a:spcAft>
            </a:pPr>
            <a:r>
              <a:rPr lang="en-US" sz="1600" dirty="0"/>
              <a:t>Conference </a:t>
            </a:r>
            <a:r>
              <a:rPr lang="en-US" sz="1600" dirty="0" smtClean="0"/>
              <a:t>rooms</a:t>
            </a:r>
            <a:endParaRPr lang="en-US" sz="1600" dirty="0"/>
          </a:p>
          <a:p>
            <a:pPr lvl="1">
              <a:spcBef>
                <a:spcPts val="0"/>
              </a:spcBef>
              <a:spcAft>
                <a:spcPts val="0"/>
              </a:spcAft>
            </a:pPr>
            <a:r>
              <a:rPr lang="en-US" sz="1600" dirty="0"/>
              <a:t>Huddle </a:t>
            </a:r>
            <a:r>
              <a:rPr lang="en-US" sz="1600" dirty="0" smtClean="0"/>
              <a:t>spaces</a:t>
            </a:r>
            <a:endParaRPr lang="en-US" sz="1600" dirty="0"/>
          </a:p>
          <a:p>
            <a:pPr lvl="1">
              <a:spcBef>
                <a:spcPts val="0"/>
              </a:spcBef>
              <a:spcAft>
                <a:spcPts val="0"/>
              </a:spcAft>
            </a:pPr>
            <a:r>
              <a:rPr lang="en-US" sz="1600" dirty="0"/>
              <a:t>Training </a:t>
            </a:r>
            <a:r>
              <a:rPr lang="en-US" sz="1600" dirty="0" smtClean="0"/>
              <a:t>rooms</a:t>
            </a:r>
            <a:endParaRPr lang="en-US" sz="1600" dirty="0"/>
          </a:p>
          <a:p>
            <a:pPr>
              <a:lnSpc>
                <a:spcPct val="120000"/>
              </a:lnSpc>
              <a:spcBef>
                <a:spcPts val="500"/>
              </a:spcBef>
              <a:spcAft>
                <a:spcPts val="500"/>
              </a:spcAft>
            </a:pPr>
            <a:r>
              <a:rPr lang="en-US" sz="2000" dirty="0" smtClean="0"/>
              <a:t>.</a:t>
            </a:r>
            <a:r>
              <a:rPr lang="en-US" sz="2000" dirty="0"/>
              <a:t>AV Framework</a:t>
            </a:r>
            <a:r>
              <a:rPr lang="en-US" sz="2000" baseline="30000" dirty="0"/>
              <a:t>™</a:t>
            </a:r>
            <a:r>
              <a:rPr lang="en-US" sz="2000" dirty="0"/>
              <a:t> </a:t>
            </a:r>
            <a:r>
              <a:rPr lang="en-US" sz="2000" dirty="0" smtClean="0"/>
              <a:t>operating system</a:t>
            </a:r>
            <a:endParaRPr lang="en-US" sz="2000" dirty="0"/>
          </a:p>
          <a:p>
            <a:pPr lvl="1">
              <a:spcBef>
                <a:spcPts val="0"/>
              </a:spcBef>
              <a:spcAft>
                <a:spcPts val="0"/>
              </a:spcAft>
            </a:pPr>
            <a:r>
              <a:rPr lang="en-US" sz="1600" dirty="0"/>
              <a:t>Plug-and-</a:t>
            </a:r>
            <a:r>
              <a:rPr lang="en-US" sz="1600" dirty="0" smtClean="0"/>
              <a:t>play</a:t>
            </a:r>
            <a:endParaRPr lang="en-US" sz="1600" dirty="0"/>
          </a:p>
          <a:p>
            <a:pPr lvl="1">
              <a:spcBef>
                <a:spcPts val="0"/>
              </a:spcBef>
              <a:spcAft>
                <a:spcPts val="0"/>
              </a:spcAft>
            </a:pPr>
            <a:r>
              <a:rPr lang="en-US" sz="1600" dirty="0"/>
              <a:t>No programming </a:t>
            </a:r>
            <a:r>
              <a:rPr lang="en-US" sz="1600" dirty="0" smtClean="0"/>
              <a:t>required</a:t>
            </a:r>
            <a:endParaRPr lang="en-US" sz="1600" dirty="0"/>
          </a:p>
        </p:txBody>
      </p:sp>
      <p:grpSp>
        <p:nvGrpSpPr>
          <p:cNvPr id="8" name="Group 7"/>
          <p:cNvGrpSpPr/>
          <p:nvPr/>
        </p:nvGrpSpPr>
        <p:grpSpPr>
          <a:xfrm>
            <a:off x="-1" y="276832"/>
            <a:ext cx="12188825" cy="859864"/>
            <a:chOff x="-1" y="276832"/>
            <a:chExt cx="12188825" cy="859864"/>
          </a:xfrm>
        </p:grpSpPr>
        <p:sp>
          <p:nvSpPr>
            <p:cNvPr id="9" name="Content Placeholder 2"/>
            <p:cNvSpPr txBox="1">
              <a:spLocks/>
            </p:cNvSpPr>
            <p:nvPr/>
          </p:nvSpPr>
          <p:spPr>
            <a:xfrm>
              <a:off x="-1" y="322551"/>
              <a:ext cx="12188825" cy="814145"/>
            </a:xfrm>
            <a:prstGeom prst="rect">
              <a:avLst/>
            </a:prstGeom>
            <a:solidFill>
              <a:srgbClr val="FFFFFF">
                <a:alpha val="90000"/>
              </a:srgbClr>
            </a:solidFill>
          </p:spPr>
          <p:txBody>
            <a:bodyPr lIns="9144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Built on a Hardware Platform</a:t>
              </a:r>
              <a:endParaRPr lang="en-US" sz="2800" baseline="30000" dirty="0" smtClean="0">
                <a:solidFill>
                  <a:schemeClr val="accent1"/>
                </a:solidFill>
              </a:endParaRPr>
            </a:p>
          </p:txBody>
        </p:sp>
        <p:sp>
          <p:nvSpPr>
            <p:cNvPr id="10" name="Rectangle 9"/>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14" name="Picture 1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368283" y="6262624"/>
            <a:ext cx="2540074" cy="294948"/>
          </a:xfrm>
          <a:prstGeom prst="rect">
            <a:avLst/>
          </a:prstGeom>
        </p:spPr>
      </p:pic>
    </p:spTree>
    <p:extLst>
      <p:ext uri="{BB962C8B-B14F-4D97-AF65-F5344CB8AC3E}">
        <p14:creationId xmlns:p14="http://schemas.microsoft.com/office/powerpoint/2010/main" val="208530314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1" end="1"/>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3000"/>
                                  </p:stCondLst>
                                  <p:childTnLst>
                                    <p:set>
                                      <p:cBhvr>
                                        <p:cTn id="11" dur="1" fill="hold">
                                          <p:stCondLst>
                                            <p:cond delay="0"/>
                                          </p:stCondLst>
                                        </p:cTn>
                                        <p:tgtEl>
                                          <p:spTgt spid="12">
                                            <p:txEl>
                                              <p:pRg st="2" end="2"/>
                                            </p:txEl>
                                          </p:spTgt>
                                        </p:tgtEl>
                                        <p:attrNameLst>
                                          <p:attrName>style.visibility</p:attrName>
                                        </p:attrNameLst>
                                      </p:cBhvr>
                                      <p:to>
                                        <p:strVal val="visible"/>
                                      </p:to>
                                    </p:set>
                                  </p:childTnLst>
                                </p:cTn>
                              </p:par>
                              <p:par>
                                <p:cTn id="12" presetID="1" presetClass="entr" presetSubtype="0" fill="hold" nodeType="withEffect">
                                  <p:stCondLst>
                                    <p:cond delay="3000"/>
                                  </p:stCondLst>
                                  <p:childTnLst>
                                    <p:set>
                                      <p:cBhvr>
                                        <p:cTn id="13" dur="1" fill="hold">
                                          <p:stCondLst>
                                            <p:cond delay="0"/>
                                          </p:stCondLst>
                                        </p:cTn>
                                        <p:tgtEl>
                                          <p:spTgt spid="12">
                                            <p:txEl>
                                              <p:pRg st="3" end="3"/>
                                            </p:txEl>
                                          </p:spTgt>
                                        </p:tgtEl>
                                        <p:attrNameLst>
                                          <p:attrName>style.visibility</p:attrName>
                                        </p:attrNameLst>
                                      </p:cBhvr>
                                      <p:to>
                                        <p:strVal val="visible"/>
                                      </p:to>
                                    </p:set>
                                  </p:childTnLst>
                                </p:cTn>
                              </p:par>
                              <p:par>
                                <p:cTn id="14" presetID="1" presetClass="entr" presetSubtype="0" fill="hold" nodeType="withEffect">
                                  <p:stCondLst>
                                    <p:cond delay="3000"/>
                                  </p:stCondLst>
                                  <p:childTnLst>
                                    <p:set>
                                      <p:cBhvr>
                                        <p:cTn id="15" dur="1" fill="hold">
                                          <p:stCondLst>
                                            <p:cond delay="0"/>
                                          </p:stCondLst>
                                        </p:cTn>
                                        <p:tgtEl>
                                          <p:spTgt spid="12">
                                            <p:txEl>
                                              <p:pRg st="4" end="4"/>
                                            </p:txEl>
                                          </p:spTgt>
                                        </p:tgtEl>
                                        <p:attrNameLst>
                                          <p:attrName>style.visibility</p:attrName>
                                        </p:attrNameLst>
                                      </p:cBhvr>
                                      <p:to>
                                        <p:strVal val="visible"/>
                                      </p:to>
                                    </p:set>
                                  </p:childTnLst>
                                </p:cTn>
                              </p:par>
                              <p:par>
                                <p:cTn id="16" presetID="1" presetClass="entr" presetSubtype="0" fill="hold" nodeType="withEffect">
                                  <p:stCondLst>
                                    <p:cond delay="3000"/>
                                  </p:stCondLst>
                                  <p:childTnLst>
                                    <p:set>
                                      <p:cBhvr>
                                        <p:cTn id="17" dur="1" fill="hold">
                                          <p:stCondLst>
                                            <p:cond delay="0"/>
                                          </p:stCondLst>
                                        </p:cTn>
                                        <p:tgtEl>
                                          <p:spTgt spid="12">
                                            <p:txEl>
                                              <p:pRg st="5" end="5"/>
                                            </p:txEl>
                                          </p:spTgt>
                                        </p:tgtEl>
                                        <p:attrNameLst>
                                          <p:attrName>style.visibility</p:attrName>
                                        </p:attrNameLst>
                                      </p:cBhvr>
                                      <p:to>
                                        <p:strVal val="visible"/>
                                      </p:to>
                                    </p:set>
                                  </p:childTnLst>
                                </p:cTn>
                              </p:par>
                              <p:par>
                                <p:cTn id="18" presetID="1" presetClass="entr" presetSubtype="0" fill="hold" nodeType="withEffect">
                                  <p:stCondLst>
                                    <p:cond delay="3000"/>
                                  </p:stCondLst>
                                  <p:childTnLst>
                                    <p:set>
                                      <p:cBhvr>
                                        <p:cTn id="19" dur="1" fill="hold">
                                          <p:stCondLst>
                                            <p:cond delay="0"/>
                                          </p:stCondLst>
                                        </p:cTn>
                                        <p:tgtEl>
                                          <p:spTgt spid="12">
                                            <p:txEl>
                                              <p:pRg st="6" end="6"/>
                                            </p:txEl>
                                          </p:spTgt>
                                        </p:tgtEl>
                                        <p:attrNameLst>
                                          <p:attrName>style.visibility</p:attrName>
                                        </p:attrNameLst>
                                      </p:cBhvr>
                                      <p:to>
                                        <p:strVal val="visible"/>
                                      </p:to>
                                    </p:set>
                                  </p:childTnLst>
                                </p:cTn>
                              </p:par>
                            </p:childTnLst>
                          </p:cTn>
                        </p:par>
                        <p:par>
                          <p:cTn id="20" fill="hold">
                            <p:stCondLst>
                              <p:cond delay="3000"/>
                            </p:stCondLst>
                            <p:childTnLst>
                              <p:par>
                                <p:cTn id="21" presetID="1" presetClass="entr" presetSubtype="0" fill="hold" nodeType="afterEffect">
                                  <p:stCondLst>
                                    <p:cond delay="3000"/>
                                  </p:stCondLst>
                                  <p:childTnLst>
                                    <p:set>
                                      <p:cBhvr>
                                        <p:cTn id="22" dur="1" fill="hold">
                                          <p:stCondLst>
                                            <p:cond delay="0"/>
                                          </p:stCondLst>
                                        </p:cTn>
                                        <p:tgtEl>
                                          <p:spTgt spid="12">
                                            <p:txEl>
                                              <p:pRg st="7" end="7"/>
                                            </p:txEl>
                                          </p:spTgt>
                                        </p:tgtEl>
                                        <p:attrNameLst>
                                          <p:attrName>style.visibility</p:attrName>
                                        </p:attrNameLst>
                                      </p:cBhvr>
                                      <p:to>
                                        <p:strVal val="visible"/>
                                      </p:to>
                                    </p:set>
                                  </p:childTnLst>
                                </p:cTn>
                              </p:par>
                              <p:par>
                                <p:cTn id="23" presetID="1" presetClass="entr" presetSubtype="0" fill="hold" nodeType="withEffect">
                                  <p:stCondLst>
                                    <p:cond delay="3000"/>
                                  </p:stCondLst>
                                  <p:childTnLst>
                                    <p:set>
                                      <p:cBhvr>
                                        <p:cTn id="24" dur="1" fill="hold">
                                          <p:stCondLst>
                                            <p:cond delay="0"/>
                                          </p:stCondLst>
                                        </p:cTn>
                                        <p:tgtEl>
                                          <p:spTgt spid="12">
                                            <p:txEl>
                                              <p:pRg st="8" end="8"/>
                                            </p:txEl>
                                          </p:spTgt>
                                        </p:tgtEl>
                                        <p:attrNameLst>
                                          <p:attrName>style.visibility</p:attrName>
                                        </p:attrNameLst>
                                      </p:cBhvr>
                                      <p:to>
                                        <p:strVal val="visible"/>
                                      </p:to>
                                    </p:set>
                                  </p:childTnLst>
                                </p:cTn>
                              </p:par>
                              <p:par>
                                <p:cTn id="25" presetID="1" presetClass="entr" presetSubtype="0" fill="hold" nodeType="withEffect">
                                  <p:stCondLst>
                                    <p:cond delay="3000"/>
                                  </p:stCondLst>
                                  <p:childTnLst>
                                    <p:set>
                                      <p:cBhvr>
                                        <p:cTn id="26" dur="1" fill="hold">
                                          <p:stCondLst>
                                            <p:cond delay="0"/>
                                          </p:stCondLst>
                                        </p:cTn>
                                        <p:tgtEl>
                                          <p:spTgt spid="1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0" y="0"/>
            <a:ext cx="12188824" cy="6857999"/>
          </a:xfrm>
          <a:prstGeom prst="rect">
            <a:avLst/>
          </a:prstGeom>
        </p:spPr>
      </p:pic>
      <p:grpSp>
        <p:nvGrpSpPr>
          <p:cNvPr id="8" name="Group 7"/>
          <p:cNvGrpSpPr/>
          <p:nvPr/>
        </p:nvGrpSpPr>
        <p:grpSpPr>
          <a:xfrm>
            <a:off x="-1" y="276832"/>
            <a:ext cx="12188825" cy="859864"/>
            <a:chOff x="-1" y="276832"/>
            <a:chExt cx="12188825" cy="859864"/>
          </a:xfrm>
        </p:grpSpPr>
        <p:sp>
          <p:nvSpPr>
            <p:cNvPr id="9" name="Content Placeholder 2"/>
            <p:cNvSpPr txBox="1">
              <a:spLocks/>
            </p:cNvSpPr>
            <p:nvPr/>
          </p:nvSpPr>
          <p:spPr>
            <a:xfrm>
              <a:off x="-1" y="322551"/>
              <a:ext cx="12188825" cy="814145"/>
            </a:xfrm>
            <a:prstGeom prst="rect">
              <a:avLst/>
            </a:prstGeom>
            <a:solidFill>
              <a:srgbClr val="FFFFFF">
                <a:alpha val="90000"/>
              </a:srgbClr>
            </a:solidFill>
          </p:spPr>
          <p:txBody>
            <a:bodyPr lIns="9144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Built on a Hardware Platform</a:t>
              </a:r>
              <a:endParaRPr lang="en-US" sz="2800" baseline="30000" dirty="0" smtClean="0">
                <a:solidFill>
                  <a:schemeClr val="accent1"/>
                </a:solidFill>
              </a:endParaRPr>
            </a:p>
          </p:txBody>
        </p:sp>
        <p:sp>
          <p:nvSpPr>
            <p:cNvPr id="10" name="Rectangle 9"/>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14" name="Picture 1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368283" y="6262624"/>
            <a:ext cx="2540074" cy="294948"/>
          </a:xfrm>
          <a:prstGeom prst="rect">
            <a:avLst/>
          </a:prstGeom>
        </p:spPr>
      </p:pic>
    </p:spTree>
    <p:extLst>
      <p:ext uri="{BB962C8B-B14F-4D97-AF65-F5344CB8AC3E}">
        <p14:creationId xmlns:p14="http://schemas.microsoft.com/office/powerpoint/2010/main" val="1382119046"/>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 y="0"/>
            <a:ext cx="12188828" cy="6857999"/>
          </a:xfrm>
          <a:prstGeom prst="rect">
            <a:avLst/>
          </a:prstGeom>
        </p:spPr>
      </p:pic>
      <p:grpSp>
        <p:nvGrpSpPr>
          <p:cNvPr id="8" name="Group 7"/>
          <p:cNvGrpSpPr/>
          <p:nvPr/>
        </p:nvGrpSpPr>
        <p:grpSpPr>
          <a:xfrm>
            <a:off x="-1" y="276832"/>
            <a:ext cx="12188825" cy="859864"/>
            <a:chOff x="-1" y="276832"/>
            <a:chExt cx="12188825" cy="859864"/>
          </a:xfrm>
        </p:grpSpPr>
        <p:sp>
          <p:nvSpPr>
            <p:cNvPr id="9" name="Content Placeholder 2"/>
            <p:cNvSpPr txBox="1">
              <a:spLocks/>
            </p:cNvSpPr>
            <p:nvPr/>
          </p:nvSpPr>
          <p:spPr>
            <a:xfrm>
              <a:off x="-1" y="322551"/>
              <a:ext cx="12188825" cy="814145"/>
            </a:xfrm>
            <a:prstGeom prst="rect">
              <a:avLst/>
            </a:prstGeom>
            <a:solidFill>
              <a:srgbClr val="FFFFFF">
                <a:alpha val="90000"/>
              </a:srgbClr>
            </a:solidFill>
          </p:spPr>
          <p:txBody>
            <a:bodyPr lIns="9144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Built on a Hardware Platform</a:t>
              </a:r>
              <a:endParaRPr lang="en-US" sz="2800" baseline="30000" dirty="0" smtClean="0">
                <a:solidFill>
                  <a:schemeClr val="accent1"/>
                </a:solidFill>
              </a:endParaRPr>
            </a:p>
          </p:txBody>
        </p:sp>
        <p:sp>
          <p:nvSpPr>
            <p:cNvPr id="10" name="Rectangle 9"/>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2" name="Picture 1" descr="Content-Sharing_Phone_v3.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93133" y="2698569"/>
            <a:ext cx="1872147" cy="3859003"/>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368283" y="6262624"/>
            <a:ext cx="2540074" cy="294948"/>
          </a:xfrm>
          <a:prstGeom prst="rect">
            <a:avLst/>
          </a:prstGeom>
        </p:spPr>
      </p:pic>
    </p:spTree>
    <p:extLst>
      <p:ext uri="{BB962C8B-B14F-4D97-AF65-F5344CB8AC3E}">
        <p14:creationId xmlns:p14="http://schemas.microsoft.com/office/powerpoint/2010/main" val="561315800"/>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 y="0"/>
            <a:ext cx="12188828" cy="6857999"/>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 y="0"/>
            <a:ext cx="2705101" cy="6857999"/>
          </a:xfrm>
          <a:prstGeom prst="rect">
            <a:avLst/>
          </a:prstGeom>
        </p:spPr>
      </p:pic>
      <p:grpSp>
        <p:nvGrpSpPr>
          <p:cNvPr id="8" name="Group 7"/>
          <p:cNvGrpSpPr/>
          <p:nvPr/>
        </p:nvGrpSpPr>
        <p:grpSpPr>
          <a:xfrm>
            <a:off x="-1" y="276832"/>
            <a:ext cx="12188825" cy="859864"/>
            <a:chOff x="-1" y="276832"/>
            <a:chExt cx="12188825" cy="859864"/>
          </a:xfrm>
        </p:grpSpPr>
        <p:sp>
          <p:nvSpPr>
            <p:cNvPr id="9" name="Content Placeholder 2"/>
            <p:cNvSpPr txBox="1">
              <a:spLocks/>
            </p:cNvSpPr>
            <p:nvPr/>
          </p:nvSpPr>
          <p:spPr>
            <a:xfrm>
              <a:off x="-1" y="322551"/>
              <a:ext cx="12188825" cy="814145"/>
            </a:xfrm>
            <a:prstGeom prst="rect">
              <a:avLst/>
            </a:prstGeom>
            <a:solidFill>
              <a:srgbClr val="FFFFFF">
                <a:alpha val="90000"/>
              </a:srgbClr>
            </a:solidFill>
          </p:spPr>
          <p:txBody>
            <a:bodyPr lIns="9144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Built on a Hardware Platform</a:t>
              </a:r>
              <a:endParaRPr lang="en-US" sz="2800" baseline="30000" dirty="0" smtClean="0">
                <a:solidFill>
                  <a:schemeClr val="accent1"/>
                </a:solidFill>
              </a:endParaRPr>
            </a:p>
          </p:txBody>
        </p:sp>
        <p:sp>
          <p:nvSpPr>
            <p:cNvPr id="10" name="Rectangle 9"/>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pic>
        <p:nvPicPr>
          <p:cNvPr id="14" name="Picture 1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368283" y="6262624"/>
            <a:ext cx="2540074" cy="294948"/>
          </a:xfrm>
          <a:prstGeom prst="rect">
            <a:avLst/>
          </a:prstGeom>
        </p:spPr>
      </p:pic>
      <p:pic>
        <p:nvPicPr>
          <p:cNvPr id="15" name="Picture 14" descr="Content-Sharing_Phone_v3.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93133" y="2698569"/>
            <a:ext cx="1872147" cy="3859003"/>
          </a:xfrm>
          <a:prstGeom prst="rect">
            <a:avLst/>
          </a:prstGeom>
        </p:spPr>
      </p:pic>
    </p:spTree>
    <p:extLst>
      <p:ext uri="{BB962C8B-B14F-4D97-AF65-F5344CB8AC3E}">
        <p14:creationId xmlns:p14="http://schemas.microsoft.com/office/powerpoint/2010/main" val="1678928214"/>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 y="0"/>
            <a:ext cx="12188828" cy="6857999"/>
          </a:xfrm>
          <a:prstGeom prst="rect">
            <a:avLst/>
          </a:prstGeom>
        </p:spPr>
      </p:pic>
      <p:pic>
        <p:nvPicPr>
          <p:cNvPr id="13" name="Picture 12"/>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 y="0"/>
            <a:ext cx="2705101" cy="685799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368283" y="6262624"/>
            <a:ext cx="2540074" cy="294948"/>
          </a:xfrm>
          <a:prstGeom prst="rect">
            <a:avLst/>
          </a:prstGeom>
        </p:spPr>
      </p:pic>
      <p:pic>
        <p:nvPicPr>
          <p:cNvPr id="15" name="Picture 14" descr="Content-Sharing_Phone_v3.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93133" y="2698569"/>
            <a:ext cx="1872147" cy="3859003"/>
          </a:xfrm>
          <a:prstGeom prst="rect">
            <a:avLst/>
          </a:prstGeom>
        </p:spPr>
      </p:pic>
      <p:pic>
        <p:nvPicPr>
          <p:cNvPr id="12" name="Picture 11"/>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2717800" y="0"/>
            <a:ext cx="2895600" cy="6857999"/>
          </a:xfrm>
          <a:prstGeom prst="rect">
            <a:avLst/>
          </a:prstGeom>
        </p:spPr>
      </p:pic>
      <p:grpSp>
        <p:nvGrpSpPr>
          <p:cNvPr id="8" name="Group 7"/>
          <p:cNvGrpSpPr/>
          <p:nvPr/>
        </p:nvGrpSpPr>
        <p:grpSpPr>
          <a:xfrm>
            <a:off x="-1" y="276832"/>
            <a:ext cx="12188825" cy="859864"/>
            <a:chOff x="-1" y="276832"/>
            <a:chExt cx="12188825" cy="859864"/>
          </a:xfrm>
        </p:grpSpPr>
        <p:sp>
          <p:nvSpPr>
            <p:cNvPr id="9" name="Content Placeholder 2"/>
            <p:cNvSpPr txBox="1">
              <a:spLocks/>
            </p:cNvSpPr>
            <p:nvPr/>
          </p:nvSpPr>
          <p:spPr>
            <a:xfrm>
              <a:off x="-1" y="322551"/>
              <a:ext cx="12188825" cy="814145"/>
            </a:xfrm>
            <a:prstGeom prst="rect">
              <a:avLst/>
            </a:prstGeom>
            <a:solidFill>
              <a:srgbClr val="FFFFFF">
                <a:alpha val="90000"/>
              </a:srgbClr>
            </a:solidFill>
          </p:spPr>
          <p:txBody>
            <a:bodyPr lIns="9144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None/>
              </a:pPr>
              <a:r>
                <a:rPr lang="en-US" sz="2800" dirty="0" smtClean="0">
                  <a:solidFill>
                    <a:schemeClr val="accent1"/>
                  </a:solidFill>
                </a:rPr>
                <a:t>Built on a Hardware Platform</a:t>
              </a:r>
              <a:endParaRPr lang="en-US" sz="2800" baseline="30000" dirty="0" smtClean="0">
                <a:solidFill>
                  <a:schemeClr val="accent1"/>
                </a:solidFill>
              </a:endParaRPr>
            </a:p>
          </p:txBody>
        </p:sp>
        <p:sp>
          <p:nvSpPr>
            <p:cNvPr id="10" name="Rectangle 9"/>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54772684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Fusion_Main-Campaign_Art_v2.jp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0" y="0"/>
            <a:ext cx="12188825" cy="6858000"/>
          </a:xfrm>
          <a:prstGeom prst="rect">
            <a:avLst/>
          </a:prstGeom>
        </p:spPr>
      </p:pic>
      <p:sp>
        <p:nvSpPr>
          <p:cNvPr id="12" name="Content Placeholder 2"/>
          <p:cNvSpPr txBox="1">
            <a:spLocks/>
          </p:cNvSpPr>
          <p:nvPr/>
        </p:nvSpPr>
        <p:spPr>
          <a:xfrm>
            <a:off x="-1" y="1136697"/>
            <a:ext cx="6098519" cy="5721303"/>
          </a:xfrm>
          <a:prstGeom prst="rect">
            <a:avLst/>
          </a:prstGeom>
          <a:solidFill>
            <a:schemeClr val="accent2">
              <a:lumMod val="20000"/>
              <a:lumOff val="80000"/>
              <a:alpha val="85000"/>
            </a:schemeClr>
          </a:solidFill>
        </p:spPr>
        <p:txBody>
          <a:bodyPr lIns="914400" tIns="228600" rIns="457200" bIns="228600" anchor="t" anchorCtr="0">
            <a:normAutofit/>
          </a:bodyPr>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a:lnSpc>
                <a:spcPct val="120000"/>
              </a:lnSpc>
              <a:spcBef>
                <a:spcPts val="1000"/>
              </a:spcBef>
              <a:spcAft>
                <a:spcPts val="1000"/>
              </a:spcAft>
              <a:buClr>
                <a:srgbClr val="0099D8"/>
              </a:buClr>
            </a:pPr>
            <a:r>
              <a:rPr lang="en-US" sz="2000" b="1" dirty="0"/>
              <a:t>DM</a:t>
            </a:r>
            <a:r>
              <a:rPr lang="en-US" sz="1400" b="1" baseline="60000" dirty="0"/>
              <a:t>®</a:t>
            </a:r>
            <a:r>
              <a:rPr lang="en-US" sz="2000" b="1" dirty="0"/>
              <a:t> 3.0</a:t>
            </a:r>
            <a:r>
              <a:rPr lang="en-US" sz="2000" dirty="0"/>
              <a:t>, a secure and </a:t>
            </a:r>
            <a:r>
              <a:rPr lang="en-US" sz="2000" dirty="0" smtClean="0"/>
              <a:t/>
            </a:r>
            <a:br>
              <a:rPr lang="en-US" sz="2000" dirty="0" smtClean="0"/>
            </a:br>
            <a:r>
              <a:rPr lang="en-US" sz="2000" dirty="0" smtClean="0"/>
              <a:t>scalable </a:t>
            </a:r>
            <a:r>
              <a:rPr lang="en-US" sz="2000" dirty="0"/>
              <a:t>hardware </a:t>
            </a:r>
            <a:r>
              <a:rPr lang="en-US" sz="2000" dirty="0" smtClean="0"/>
              <a:t>platform</a:t>
            </a:r>
            <a:endParaRPr lang="en-US" sz="2000" dirty="0"/>
          </a:p>
          <a:p>
            <a:pPr>
              <a:lnSpc>
                <a:spcPct val="120000"/>
              </a:lnSpc>
              <a:spcBef>
                <a:spcPts val="1000"/>
              </a:spcBef>
              <a:spcAft>
                <a:spcPts val="1000"/>
              </a:spcAft>
              <a:buClr>
                <a:srgbClr val="0099D8"/>
              </a:buClr>
            </a:pPr>
            <a:r>
              <a:rPr lang="en-US" sz="2000" b="1" dirty="0" smtClean="0"/>
              <a:t>Crestron </a:t>
            </a:r>
            <a:r>
              <a:rPr lang="en-US" sz="2000" b="1" dirty="0"/>
              <a:t>Fusion Cloud </a:t>
            </a:r>
            <a:r>
              <a:rPr lang="en-US" sz="2000" dirty="0" smtClean="0"/>
              <a:t>manages the global network of devices</a:t>
            </a:r>
          </a:p>
          <a:p>
            <a:pPr>
              <a:lnSpc>
                <a:spcPct val="120000"/>
              </a:lnSpc>
              <a:spcBef>
                <a:spcPts val="1000"/>
              </a:spcBef>
              <a:spcAft>
                <a:spcPts val="1000"/>
              </a:spcAft>
              <a:buClr>
                <a:srgbClr val="0099D8"/>
              </a:buClr>
            </a:pPr>
            <a:r>
              <a:rPr lang="en-US" sz="2000" b="1" dirty="0" smtClean="0"/>
              <a:t>PinPoint </a:t>
            </a:r>
            <a:r>
              <a:rPr lang="en-US" sz="2000" dirty="0" smtClean="0"/>
              <a:t>creates a great end user experience throughout the day</a:t>
            </a:r>
            <a:endParaRPr lang="en-US" sz="2000" b="1" dirty="0" smtClean="0"/>
          </a:p>
        </p:txBody>
      </p:sp>
      <p:grpSp>
        <p:nvGrpSpPr>
          <p:cNvPr id="8" name="Group 7"/>
          <p:cNvGrpSpPr/>
          <p:nvPr/>
        </p:nvGrpSpPr>
        <p:grpSpPr>
          <a:xfrm>
            <a:off x="-1" y="276832"/>
            <a:ext cx="12188825" cy="859864"/>
            <a:chOff x="-1" y="276832"/>
            <a:chExt cx="12188825" cy="859864"/>
          </a:xfrm>
        </p:grpSpPr>
        <p:sp>
          <p:nvSpPr>
            <p:cNvPr id="9" name="Content Placeholder 2"/>
            <p:cNvSpPr txBox="1">
              <a:spLocks/>
            </p:cNvSpPr>
            <p:nvPr/>
          </p:nvSpPr>
          <p:spPr>
            <a:xfrm>
              <a:off x="-1" y="322551"/>
              <a:ext cx="12188825" cy="814145"/>
            </a:xfrm>
            <a:prstGeom prst="rect">
              <a:avLst/>
            </a:prstGeom>
            <a:solidFill>
              <a:srgbClr val="FFFFFF">
                <a:alpha val="90000"/>
              </a:srgbClr>
            </a:solidFill>
          </p:spPr>
          <p:txBody>
            <a:bodyPr lIns="9144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Clr>
                  <a:srgbClr val="0099D8"/>
                </a:buClr>
                <a:buFont typeface="Lucida Grande" charset="0"/>
                <a:buNone/>
              </a:pPr>
              <a:r>
                <a:rPr lang="en-US" sz="2800" dirty="0" smtClean="0">
                  <a:solidFill>
                    <a:srgbClr val="0099D8"/>
                  </a:solidFill>
                </a:rPr>
                <a:t>The Foundation of the Intelligent Enterprise</a:t>
              </a:r>
              <a:endParaRPr lang="en-US" sz="2800" baseline="30000" dirty="0" smtClean="0">
                <a:solidFill>
                  <a:srgbClr val="0099D8"/>
                </a:solidFill>
              </a:endParaRPr>
            </a:p>
          </p:txBody>
        </p:sp>
        <p:sp>
          <p:nvSpPr>
            <p:cNvPr id="10" name="Rectangle 9"/>
            <p:cNvSpPr/>
            <p:nvPr/>
          </p:nvSpPr>
          <p:spPr>
            <a:xfrm>
              <a:off x="-1" y="276832"/>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grpSp>
      <p:sp>
        <p:nvSpPr>
          <p:cNvPr id="26" name="Content Placeholder 2"/>
          <p:cNvSpPr txBox="1">
            <a:spLocks/>
          </p:cNvSpPr>
          <p:nvPr/>
        </p:nvSpPr>
        <p:spPr>
          <a:xfrm>
            <a:off x="-2" y="4347871"/>
            <a:ext cx="12188825" cy="2555848"/>
          </a:xfrm>
          <a:prstGeom prst="rect">
            <a:avLst/>
          </a:prstGeom>
          <a:solidFill>
            <a:srgbClr val="FFFFFF">
              <a:alpha val="90000"/>
            </a:srgbClr>
          </a:solidFill>
        </p:spPr>
        <p:txBody>
          <a:bodyPr lIns="914400" tIns="0" rIns="0" bIns="0" anchor="ctr" anchorCtr="0"/>
          <a:lstStyle>
            <a:lvl1pPr marL="457120" indent="-457120" algn="l" defTabSz="609493" rtl="0" eaLnBrk="1" fontAlgn="base" hangingPunct="1">
              <a:spcBef>
                <a:spcPct val="20000"/>
              </a:spcBef>
              <a:spcAft>
                <a:spcPts val="533"/>
              </a:spcAft>
              <a:buClr>
                <a:schemeClr val="accent1"/>
              </a:buClr>
              <a:buFont typeface="Lucida Grande" charset="0"/>
              <a:buChar char="+"/>
              <a:defRPr sz="2700" kern="1200">
                <a:solidFill>
                  <a:srgbClr val="000013"/>
                </a:solidFill>
                <a:latin typeface="Arial"/>
                <a:ea typeface="ＭＳ Ｐゴシック" charset="0"/>
                <a:cs typeface="Arial"/>
              </a:defRPr>
            </a:lvl1pPr>
            <a:lvl2pPr marL="990427" indent="-380933" algn="l" defTabSz="609493" rtl="0" eaLnBrk="1" fontAlgn="base" hangingPunct="1">
              <a:spcBef>
                <a:spcPct val="20000"/>
              </a:spcBef>
              <a:spcAft>
                <a:spcPts val="533"/>
              </a:spcAft>
              <a:buClr>
                <a:schemeClr val="accent1"/>
              </a:buClr>
              <a:buFont typeface="Arial" charset="0"/>
              <a:buChar char="•"/>
              <a:defRPr kern="1200">
                <a:solidFill>
                  <a:srgbClr val="635F6D"/>
                </a:solidFill>
                <a:latin typeface="Arial"/>
                <a:ea typeface="ＭＳ Ｐゴシック" charset="0"/>
                <a:cs typeface="Arial"/>
              </a:defRPr>
            </a:lvl2pPr>
            <a:lvl3pPr marL="1523733" indent="-304747" algn="l" defTabSz="609493" rtl="0" eaLnBrk="1" fontAlgn="base" hangingPunct="1">
              <a:spcBef>
                <a:spcPct val="20000"/>
              </a:spcBef>
              <a:spcAft>
                <a:spcPts val="533"/>
              </a:spcAft>
              <a:buClr>
                <a:schemeClr val="accent1"/>
              </a:buClr>
              <a:buFont typeface="Arial" charset="0"/>
              <a:buChar char="•"/>
              <a:defRPr sz="2100" kern="1200">
                <a:solidFill>
                  <a:srgbClr val="635F6D"/>
                </a:solidFill>
                <a:latin typeface="Arial"/>
                <a:ea typeface="ＭＳ Ｐゴシック" charset="0"/>
                <a:cs typeface="Arial"/>
              </a:defRPr>
            </a:lvl3pPr>
            <a:lvl4pPr marL="2133227" indent="-304747" algn="l" defTabSz="609493" rtl="0" eaLnBrk="1" fontAlgn="base" hangingPunct="1">
              <a:spcBef>
                <a:spcPct val="20000"/>
              </a:spcBef>
              <a:spcAft>
                <a:spcPts val="533"/>
              </a:spcAft>
              <a:buClr>
                <a:schemeClr val="accent1"/>
              </a:buClr>
              <a:buFont typeface="Arial" charset="0"/>
              <a:buChar char="•"/>
              <a:defRPr sz="1900" kern="1200">
                <a:solidFill>
                  <a:srgbClr val="635F6D"/>
                </a:solidFill>
                <a:latin typeface="Arial"/>
                <a:ea typeface="ＭＳ Ｐゴシック" charset="0"/>
                <a:cs typeface="Arial"/>
              </a:defRPr>
            </a:lvl4pPr>
            <a:lvl5pPr marL="2742720" indent="-304747" algn="l" defTabSz="609493" rtl="0" eaLnBrk="1" fontAlgn="base" hangingPunct="1">
              <a:spcBef>
                <a:spcPct val="20000"/>
              </a:spcBef>
              <a:spcAft>
                <a:spcPts val="533"/>
              </a:spcAft>
              <a:buClr>
                <a:schemeClr val="accent1"/>
              </a:buClr>
              <a:buFont typeface="Arial" charset="0"/>
              <a:buChar char="•"/>
              <a:defRPr sz="1600" kern="1200">
                <a:solidFill>
                  <a:srgbClr val="635F6D"/>
                </a:solidFill>
                <a:latin typeface="Arial"/>
                <a:ea typeface="ＭＳ Ｐゴシック" charset="0"/>
                <a:cs typeface="Arial"/>
              </a:defRPr>
            </a:lvl5pPr>
            <a:lvl6pPr marL="3352213" indent="-304747" algn="l" defTabSz="609493" rtl="0" eaLnBrk="1" latinLnBrk="0" hangingPunct="1">
              <a:spcBef>
                <a:spcPct val="20000"/>
              </a:spcBef>
              <a:buFont typeface="Arial"/>
              <a:buChar char="•"/>
              <a:defRPr sz="2700" kern="1200">
                <a:solidFill>
                  <a:schemeClr val="tx1"/>
                </a:solidFill>
                <a:latin typeface="+mn-lt"/>
                <a:ea typeface="+mn-ea"/>
                <a:cs typeface="+mn-cs"/>
              </a:defRPr>
            </a:lvl6pPr>
            <a:lvl7pPr marL="3961707" indent="-304747" algn="l" defTabSz="609493" rtl="0" eaLnBrk="1" latinLnBrk="0" hangingPunct="1">
              <a:spcBef>
                <a:spcPct val="20000"/>
              </a:spcBef>
              <a:buFont typeface="Arial"/>
              <a:buChar char="•"/>
              <a:defRPr sz="2700" kern="1200">
                <a:solidFill>
                  <a:schemeClr val="tx1"/>
                </a:solidFill>
                <a:latin typeface="+mn-lt"/>
                <a:ea typeface="+mn-ea"/>
                <a:cs typeface="+mn-cs"/>
              </a:defRPr>
            </a:lvl7pPr>
            <a:lvl8pPr marL="4571200" indent="-304747" algn="l" defTabSz="609493" rtl="0" eaLnBrk="1" latinLnBrk="0" hangingPunct="1">
              <a:spcBef>
                <a:spcPct val="20000"/>
              </a:spcBef>
              <a:buFont typeface="Arial"/>
              <a:buChar char="•"/>
              <a:defRPr sz="2700" kern="1200">
                <a:solidFill>
                  <a:schemeClr val="tx1"/>
                </a:solidFill>
                <a:latin typeface="+mn-lt"/>
                <a:ea typeface="+mn-ea"/>
                <a:cs typeface="+mn-cs"/>
              </a:defRPr>
            </a:lvl8pPr>
            <a:lvl9pPr marL="5180693" indent="-304747" algn="l" defTabSz="609493" rtl="0" eaLnBrk="1" latinLnBrk="0" hangingPunct="1">
              <a:spcBef>
                <a:spcPct val="20000"/>
              </a:spcBef>
              <a:buFont typeface="Arial"/>
              <a:buChar char="•"/>
              <a:defRPr sz="2700" kern="1200">
                <a:solidFill>
                  <a:schemeClr val="tx1"/>
                </a:solidFill>
                <a:latin typeface="+mn-lt"/>
                <a:ea typeface="+mn-ea"/>
                <a:cs typeface="+mn-cs"/>
              </a:defRPr>
            </a:lvl9pPr>
          </a:lstStyle>
          <a:p>
            <a:pPr marL="0" indent="0">
              <a:spcBef>
                <a:spcPts val="600"/>
              </a:spcBef>
              <a:spcAft>
                <a:spcPts val="600"/>
              </a:spcAft>
              <a:buClr>
                <a:srgbClr val="0099D8"/>
              </a:buClr>
              <a:buFont typeface="Lucida Grande" charset="0"/>
              <a:buNone/>
            </a:pPr>
            <a:endParaRPr lang="en-US" sz="2800" baseline="30000" dirty="0" smtClean="0">
              <a:solidFill>
                <a:srgbClr val="0099D8"/>
              </a:solidFill>
            </a:endParaRPr>
          </a:p>
        </p:txBody>
      </p:sp>
      <p:pic>
        <p:nvPicPr>
          <p:cNvPr id="11" name="Picture 10"/>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3884" y="5137984"/>
            <a:ext cx="997712" cy="1248254"/>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740108" y="5137984"/>
            <a:ext cx="955108" cy="1248253"/>
          </a:xfrm>
          <a:prstGeom prst="rect">
            <a:avLst/>
          </a:prstGeom>
        </p:spPr>
      </p:pic>
      <p:pic>
        <p:nvPicPr>
          <p:cNvPr id="16" name="Picture 1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033727" y="5137984"/>
            <a:ext cx="955108" cy="1248253"/>
          </a:xfrm>
          <a:prstGeom prst="rect">
            <a:avLst/>
          </a:prstGeom>
        </p:spPr>
      </p:pic>
      <p:pic>
        <p:nvPicPr>
          <p:cNvPr id="17" name="Picture 16"/>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327346" y="5137984"/>
            <a:ext cx="955108" cy="1248253"/>
          </a:xfrm>
          <a:prstGeom prst="rect">
            <a:avLst/>
          </a:prstGeom>
        </p:spPr>
      </p:pic>
      <p:pic>
        <p:nvPicPr>
          <p:cNvPr id="18" name="Picture 17"/>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914582" y="5137984"/>
            <a:ext cx="955108" cy="1248253"/>
          </a:xfrm>
          <a:prstGeom prst="rect">
            <a:avLst/>
          </a:prstGeom>
        </p:spPr>
      </p:pic>
      <p:pic>
        <p:nvPicPr>
          <p:cNvPr id="19" name="Picture 18" descr="User-Exp-Automation_Icon_v1.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620964" y="5137984"/>
            <a:ext cx="955108" cy="1248254"/>
          </a:xfrm>
          <a:prstGeom prst="rect">
            <a:avLst/>
          </a:prstGeom>
        </p:spPr>
      </p:pic>
      <p:pic>
        <p:nvPicPr>
          <p:cNvPr id="20" name="Picture 19"/>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959328" y="4565132"/>
            <a:ext cx="457793" cy="518192"/>
          </a:xfrm>
          <a:prstGeom prst="rect">
            <a:avLst/>
          </a:prstGeom>
        </p:spPr>
      </p:pic>
      <p:pic>
        <p:nvPicPr>
          <p:cNvPr id="21" name="Picture 20"/>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5875174" y="4565132"/>
            <a:ext cx="457793" cy="518192"/>
          </a:xfrm>
          <a:prstGeom prst="rect">
            <a:avLst/>
          </a:prstGeom>
        </p:spPr>
      </p:pic>
      <p:pic>
        <p:nvPicPr>
          <p:cNvPr id="24" name="Picture 23"/>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8208200" y="5137985"/>
            <a:ext cx="955107" cy="1248252"/>
          </a:xfrm>
          <a:prstGeom prst="rect">
            <a:avLst/>
          </a:prstGeom>
        </p:spPr>
      </p:pic>
    </p:spTree>
    <p:extLst>
      <p:ext uri="{BB962C8B-B14F-4D97-AF65-F5344CB8AC3E}">
        <p14:creationId xmlns:p14="http://schemas.microsoft.com/office/powerpoint/2010/main" val="252800131"/>
      </p:ext>
    </p:extLst>
  </p:cSld>
  <p:clrMapOvr>
    <a:masterClrMapping/>
  </p:clrMapOvr>
  <mc:AlternateContent xmlns:mc="http://schemas.openxmlformats.org/markup-compatibility/2006" xmlns:p14="http://schemas.microsoft.com/office/powerpoint/2010/main">
    <mc:Choice Requires="p14">
      <p:transition p14:dur="200" advClick="0" advTm="10000">
        <p:fade/>
      </p:transition>
    </mc:Choice>
    <mc:Fallback xmlns="">
      <p:transition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par>
                          <p:cTn id="15" fill="hold">
                            <p:stCondLst>
                              <p:cond delay="0"/>
                            </p:stCondLst>
                            <p:childTnLst>
                              <p:par>
                                <p:cTn id="16" presetID="2" presetClass="entr" presetSubtype="2"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200" fill="hold"/>
                                        <p:tgtEl>
                                          <p:spTgt spid="11"/>
                                        </p:tgtEl>
                                        <p:attrNameLst>
                                          <p:attrName>ppt_x</p:attrName>
                                        </p:attrNameLst>
                                      </p:cBhvr>
                                      <p:tavLst>
                                        <p:tav tm="0">
                                          <p:val>
                                            <p:strVal val="1+#ppt_w/2"/>
                                          </p:val>
                                        </p:tav>
                                        <p:tav tm="100000">
                                          <p:val>
                                            <p:strVal val="#ppt_x"/>
                                          </p:val>
                                        </p:tav>
                                      </p:tavLst>
                                    </p:anim>
                                    <p:anim calcmode="lin" valueType="num">
                                      <p:cBhvr additive="base">
                                        <p:cTn id="19" dur="200" fill="hold"/>
                                        <p:tgtEl>
                                          <p:spTgt spid="11"/>
                                        </p:tgtEl>
                                        <p:attrNameLst>
                                          <p:attrName>ppt_y</p:attrName>
                                        </p:attrNameLst>
                                      </p:cBhvr>
                                      <p:tavLst>
                                        <p:tav tm="0">
                                          <p:val>
                                            <p:strVal val="#ppt_y"/>
                                          </p:val>
                                        </p:tav>
                                        <p:tav tm="100000">
                                          <p:val>
                                            <p:strVal val="#ppt_y"/>
                                          </p:val>
                                        </p:tav>
                                      </p:tavLst>
                                    </p:anim>
                                  </p:childTnLst>
                                </p:cTn>
                              </p:par>
                            </p:childTnLst>
                          </p:cTn>
                        </p:par>
                        <p:par>
                          <p:cTn id="20" fill="hold">
                            <p:stCondLst>
                              <p:cond delay="200"/>
                            </p:stCondLst>
                            <p:childTnLst>
                              <p:par>
                                <p:cTn id="21" presetID="2" presetClass="entr" presetSubtype="2"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200" fill="hold"/>
                                        <p:tgtEl>
                                          <p:spTgt spid="15"/>
                                        </p:tgtEl>
                                        <p:attrNameLst>
                                          <p:attrName>ppt_x</p:attrName>
                                        </p:attrNameLst>
                                      </p:cBhvr>
                                      <p:tavLst>
                                        <p:tav tm="0">
                                          <p:val>
                                            <p:strVal val="1+#ppt_w/2"/>
                                          </p:val>
                                        </p:tav>
                                        <p:tav tm="100000">
                                          <p:val>
                                            <p:strVal val="#ppt_x"/>
                                          </p:val>
                                        </p:tav>
                                      </p:tavLst>
                                    </p:anim>
                                    <p:anim calcmode="lin" valueType="num">
                                      <p:cBhvr additive="base">
                                        <p:cTn id="24" dur="200" fill="hold"/>
                                        <p:tgtEl>
                                          <p:spTgt spid="15"/>
                                        </p:tgtEl>
                                        <p:attrNameLst>
                                          <p:attrName>ppt_y</p:attrName>
                                        </p:attrNameLst>
                                      </p:cBhvr>
                                      <p:tavLst>
                                        <p:tav tm="0">
                                          <p:val>
                                            <p:strVal val="#ppt_y"/>
                                          </p:val>
                                        </p:tav>
                                        <p:tav tm="100000">
                                          <p:val>
                                            <p:strVal val="#ppt_y"/>
                                          </p:val>
                                        </p:tav>
                                      </p:tavLst>
                                    </p:anim>
                                  </p:childTnLst>
                                </p:cTn>
                              </p:par>
                            </p:childTnLst>
                          </p:cTn>
                        </p:par>
                        <p:par>
                          <p:cTn id="25" fill="hold">
                            <p:stCondLst>
                              <p:cond delay="400"/>
                            </p:stCondLst>
                            <p:childTnLst>
                              <p:par>
                                <p:cTn id="26" presetID="2" presetClass="entr" presetSubtype="2"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200" fill="hold"/>
                                        <p:tgtEl>
                                          <p:spTgt spid="16"/>
                                        </p:tgtEl>
                                        <p:attrNameLst>
                                          <p:attrName>ppt_x</p:attrName>
                                        </p:attrNameLst>
                                      </p:cBhvr>
                                      <p:tavLst>
                                        <p:tav tm="0">
                                          <p:val>
                                            <p:strVal val="1+#ppt_w/2"/>
                                          </p:val>
                                        </p:tav>
                                        <p:tav tm="100000">
                                          <p:val>
                                            <p:strVal val="#ppt_x"/>
                                          </p:val>
                                        </p:tav>
                                      </p:tavLst>
                                    </p:anim>
                                    <p:anim calcmode="lin" valueType="num">
                                      <p:cBhvr additive="base">
                                        <p:cTn id="29" dur="200" fill="hold"/>
                                        <p:tgtEl>
                                          <p:spTgt spid="16"/>
                                        </p:tgtEl>
                                        <p:attrNameLst>
                                          <p:attrName>ppt_y</p:attrName>
                                        </p:attrNameLst>
                                      </p:cBhvr>
                                      <p:tavLst>
                                        <p:tav tm="0">
                                          <p:val>
                                            <p:strVal val="#ppt_y"/>
                                          </p:val>
                                        </p:tav>
                                        <p:tav tm="100000">
                                          <p:val>
                                            <p:strVal val="#ppt_y"/>
                                          </p:val>
                                        </p:tav>
                                      </p:tavLst>
                                    </p:anim>
                                  </p:childTnLst>
                                </p:cTn>
                              </p:par>
                            </p:childTnLst>
                          </p:cTn>
                        </p:par>
                        <p:par>
                          <p:cTn id="30" fill="hold">
                            <p:stCondLst>
                              <p:cond delay="600"/>
                            </p:stCondLst>
                            <p:childTnLst>
                              <p:par>
                                <p:cTn id="31" presetID="2" presetClass="entr" presetSubtype="2"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200" fill="hold"/>
                                        <p:tgtEl>
                                          <p:spTgt spid="17"/>
                                        </p:tgtEl>
                                        <p:attrNameLst>
                                          <p:attrName>ppt_x</p:attrName>
                                        </p:attrNameLst>
                                      </p:cBhvr>
                                      <p:tavLst>
                                        <p:tav tm="0">
                                          <p:val>
                                            <p:strVal val="1+#ppt_w/2"/>
                                          </p:val>
                                        </p:tav>
                                        <p:tav tm="100000">
                                          <p:val>
                                            <p:strVal val="#ppt_x"/>
                                          </p:val>
                                        </p:tav>
                                      </p:tavLst>
                                    </p:anim>
                                    <p:anim calcmode="lin" valueType="num">
                                      <p:cBhvr additive="base">
                                        <p:cTn id="34" dur="200" fill="hold"/>
                                        <p:tgtEl>
                                          <p:spTgt spid="17"/>
                                        </p:tgtEl>
                                        <p:attrNameLst>
                                          <p:attrName>ppt_y</p:attrName>
                                        </p:attrNameLst>
                                      </p:cBhvr>
                                      <p:tavLst>
                                        <p:tav tm="0">
                                          <p:val>
                                            <p:strVal val="#ppt_y"/>
                                          </p:val>
                                        </p:tav>
                                        <p:tav tm="100000">
                                          <p:val>
                                            <p:strVal val="#ppt_y"/>
                                          </p:val>
                                        </p:tav>
                                      </p:tavLst>
                                    </p:anim>
                                  </p:childTnLst>
                                </p:cTn>
                              </p:par>
                            </p:childTnLst>
                          </p:cTn>
                        </p:par>
                        <p:par>
                          <p:cTn id="35" fill="hold">
                            <p:stCondLst>
                              <p:cond delay="800"/>
                            </p:stCondLst>
                            <p:childTnLst>
                              <p:par>
                                <p:cTn id="36" presetID="2" presetClass="entr" presetSubtype="2"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200" fill="hold"/>
                                        <p:tgtEl>
                                          <p:spTgt spid="19"/>
                                        </p:tgtEl>
                                        <p:attrNameLst>
                                          <p:attrName>ppt_x</p:attrName>
                                        </p:attrNameLst>
                                      </p:cBhvr>
                                      <p:tavLst>
                                        <p:tav tm="0">
                                          <p:val>
                                            <p:strVal val="1+#ppt_w/2"/>
                                          </p:val>
                                        </p:tav>
                                        <p:tav tm="100000">
                                          <p:val>
                                            <p:strVal val="#ppt_x"/>
                                          </p:val>
                                        </p:tav>
                                      </p:tavLst>
                                    </p:anim>
                                    <p:anim calcmode="lin" valueType="num">
                                      <p:cBhvr additive="base">
                                        <p:cTn id="39" dur="200" fill="hold"/>
                                        <p:tgtEl>
                                          <p:spTgt spid="19"/>
                                        </p:tgtEl>
                                        <p:attrNameLst>
                                          <p:attrName>ppt_y</p:attrName>
                                        </p:attrNameLst>
                                      </p:cBhvr>
                                      <p:tavLst>
                                        <p:tav tm="0">
                                          <p:val>
                                            <p:strVal val="#ppt_y"/>
                                          </p:val>
                                        </p:tav>
                                        <p:tav tm="100000">
                                          <p:val>
                                            <p:strVal val="#ppt_y"/>
                                          </p:val>
                                        </p:tav>
                                      </p:tavLst>
                                    </p:anim>
                                  </p:childTnLst>
                                </p:cTn>
                              </p:par>
                            </p:childTnLst>
                          </p:cTn>
                        </p:par>
                        <p:par>
                          <p:cTn id="40" fill="hold">
                            <p:stCondLst>
                              <p:cond delay="1000"/>
                            </p:stCondLst>
                            <p:childTnLst>
                              <p:par>
                                <p:cTn id="41" presetID="2" presetClass="entr" presetSubtype="2"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200" fill="hold"/>
                                        <p:tgtEl>
                                          <p:spTgt spid="18"/>
                                        </p:tgtEl>
                                        <p:attrNameLst>
                                          <p:attrName>ppt_x</p:attrName>
                                        </p:attrNameLst>
                                      </p:cBhvr>
                                      <p:tavLst>
                                        <p:tav tm="0">
                                          <p:val>
                                            <p:strVal val="1+#ppt_w/2"/>
                                          </p:val>
                                        </p:tav>
                                        <p:tav tm="100000">
                                          <p:val>
                                            <p:strVal val="#ppt_x"/>
                                          </p:val>
                                        </p:tav>
                                      </p:tavLst>
                                    </p:anim>
                                    <p:anim calcmode="lin" valueType="num">
                                      <p:cBhvr additive="base">
                                        <p:cTn id="44" dur="200" fill="hold"/>
                                        <p:tgtEl>
                                          <p:spTgt spid="18"/>
                                        </p:tgtEl>
                                        <p:attrNameLst>
                                          <p:attrName>ppt_y</p:attrName>
                                        </p:attrNameLst>
                                      </p:cBhvr>
                                      <p:tavLst>
                                        <p:tav tm="0">
                                          <p:val>
                                            <p:strVal val="#ppt_y"/>
                                          </p:val>
                                        </p:tav>
                                        <p:tav tm="100000">
                                          <p:val>
                                            <p:strVal val="#ppt_y"/>
                                          </p:val>
                                        </p:tav>
                                      </p:tavLst>
                                    </p:anim>
                                  </p:childTnLst>
                                </p:cTn>
                              </p:par>
                            </p:childTnLst>
                          </p:cTn>
                        </p:par>
                        <p:par>
                          <p:cTn id="45" fill="hold">
                            <p:stCondLst>
                              <p:cond delay="1200"/>
                            </p:stCondLst>
                            <p:childTnLst>
                              <p:par>
                                <p:cTn id="46" presetID="2" presetClass="entr" presetSubtype="2"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200" fill="hold"/>
                                        <p:tgtEl>
                                          <p:spTgt spid="24"/>
                                        </p:tgtEl>
                                        <p:attrNameLst>
                                          <p:attrName>ppt_x</p:attrName>
                                        </p:attrNameLst>
                                      </p:cBhvr>
                                      <p:tavLst>
                                        <p:tav tm="0">
                                          <p:val>
                                            <p:strVal val="1+#ppt_w/2"/>
                                          </p:val>
                                        </p:tav>
                                        <p:tav tm="100000">
                                          <p:val>
                                            <p:strVal val="#ppt_x"/>
                                          </p:val>
                                        </p:tav>
                                      </p:tavLst>
                                    </p:anim>
                                    <p:anim calcmode="lin" valueType="num">
                                      <p:cBhvr additive="base">
                                        <p:cTn id="49" dur="200" fill="hold"/>
                                        <p:tgtEl>
                                          <p:spTgt spid="24"/>
                                        </p:tgtEl>
                                        <p:attrNameLst>
                                          <p:attrName>ppt_y</p:attrName>
                                        </p:attrNameLst>
                                      </p:cBhvr>
                                      <p:tavLst>
                                        <p:tav tm="0">
                                          <p:val>
                                            <p:strVal val="#ppt_y"/>
                                          </p:val>
                                        </p:tav>
                                        <p:tav tm="100000">
                                          <p:val>
                                            <p:strVal val="#ppt_y"/>
                                          </p:val>
                                        </p:tav>
                                      </p:tavLst>
                                    </p:anim>
                                  </p:childTnLst>
                                </p:cTn>
                              </p:par>
                              <p:par>
                                <p:cTn id="50" presetID="10" presetClass="entr" presetSubtype="0" fill="hold" nodeType="withEffect">
                                  <p:stCondLst>
                                    <p:cond delay="100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10" presetClass="entr" presetSubtype="0" fill="hold" nodeType="withEffect">
                                  <p:stCondLst>
                                    <p:cond delay="100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restron-fusion-cloud_logo_cov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467176" y="5679682"/>
            <a:ext cx="2310384" cy="879439"/>
          </a:xfrm>
          <a:prstGeom prst="rect">
            <a:avLst/>
          </a:prstGeom>
        </p:spPr>
      </p:pic>
      <p:sp>
        <p:nvSpPr>
          <p:cNvPr id="7" name="Rectangle 6"/>
          <p:cNvSpPr/>
          <p:nvPr/>
        </p:nvSpPr>
        <p:spPr>
          <a:xfrm>
            <a:off x="0" y="520896"/>
            <a:ext cx="12188825"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37413" y="566615"/>
            <a:ext cx="4806460" cy="3204307"/>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8362" y="566616"/>
            <a:ext cx="4806929" cy="3204306"/>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66527" y="566615"/>
            <a:ext cx="4122297" cy="3204307"/>
          </a:xfrm>
          <a:prstGeom prst="rect">
            <a:avLst/>
          </a:prstGeom>
        </p:spPr>
      </p:pic>
      <p:grpSp>
        <p:nvGrpSpPr>
          <p:cNvPr id="8" name="Group 7"/>
          <p:cNvGrpSpPr/>
          <p:nvPr/>
        </p:nvGrpSpPr>
        <p:grpSpPr>
          <a:xfrm>
            <a:off x="591400" y="3232572"/>
            <a:ext cx="11085892" cy="1466080"/>
            <a:chOff x="591400" y="3232572"/>
            <a:chExt cx="11085892" cy="1466080"/>
          </a:xfrm>
        </p:grpSpPr>
        <p:pic>
          <p:nvPicPr>
            <p:cNvPr id="6" name="Picture 5" descr="Global-Device-Mgmt_Icon_v1.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1400" y="3232572"/>
              <a:ext cx="1171819" cy="1466080"/>
            </a:xfrm>
            <a:prstGeom prst="rect">
              <a:avLst/>
            </a:prstGeom>
          </p:spPr>
        </p:pic>
        <p:pic>
          <p:nvPicPr>
            <p:cNvPr id="9" name="Picture 8" descr="Advanced-Scheduling_Icon_v1.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293785" y="3232572"/>
              <a:ext cx="1121779" cy="1466080"/>
            </a:xfrm>
            <a:prstGeom prst="rect">
              <a:avLst/>
            </a:prstGeom>
          </p:spPr>
        </p:pic>
        <p:pic>
          <p:nvPicPr>
            <p:cNvPr id="10" name="Picture 9" descr="Centralized-Help-Desk_Icon_v1.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946130" y="3232572"/>
              <a:ext cx="1121779" cy="1466080"/>
            </a:xfrm>
            <a:prstGeom prst="rect">
              <a:avLst/>
            </a:prstGeom>
          </p:spPr>
        </p:pic>
        <p:pic>
          <p:nvPicPr>
            <p:cNvPr id="11" name="Picture 10" descr="Broadcast-Messaging_Icon_v3.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598476" y="3232572"/>
              <a:ext cx="1121779" cy="1466080"/>
            </a:xfrm>
            <a:prstGeom prst="rect">
              <a:avLst/>
            </a:prstGeom>
          </p:spPr>
        </p:pic>
        <p:pic>
          <p:nvPicPr>
            <p:cNvPr id="12" name="Picture 11" descr="Asset-Space-Utilization_Icon_v1.pn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03168" y="3232572"/>
              <a:ext cx="1121779" cy="1466080"/>
            </a:xfrm>
            <a:prstGeom prst="rect">
              <a:avLst/>
            </a:prstGeom>
          </p:spPr>
        </p:pic>
        <p:pic>
          <p:nvPicPr>
            <p:cNvPr id="13" name="Picture 12" descr="User-Exp-Automation_Icon_v1.pn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250822" y="3232572"/>
              <a:ext cx="1121779" cy="1466080"/>
            </a:xfrm>
            <a:prstGeom prst="rect">
              <a:avLst/>
            </a:prstGeom>
          </p:spPr>
        </p:pic>
        <p:pic>
          <p:nvPicPr>
            <p:cNvPr id="14" name="Picture 13" descr="Smart-Building-Integration_Icon_v1.png"/>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555513" y="3232572"/>
              <a:ext cx="1121779" cy="1466080"/>
            </a:xfrm>
            <a:prstGeom prst="rect">
              <a:avLst/>
            </a:prstGeom>
          </p:spPr>
        </p:pic>
      </p:grpSp>
      <p:sp>
        <p:nvSpPr>
          <p:cNvPr id="15" name="Footer Placeholder 8"/>
          <p:cNvSpPr txBox="1">
            <a:spLocks/>
          </p:cNvSpPr>
          <p:nvPr/>
        </p:nvSpPr>
        <p:spPr>
          <a:xfrm>
            <a:off x="1002944" y="6220769"/>
            <a:ext cx="7581809" cy="332741"/>
          </a:xfrm>
          <a:prstGeom prst="rect">
            <a:avLst/>
          </a:prstGeom>
        </p:spPr>
        <p:txBody>
          <a:bodyPr lIns="0" tIns="0" rIns="0" bIns="0" anchor="b"/>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sz="600" kern="1200" dirty="0" smtClean="0">
                <a:solidFill>
                  <a:schemeClr val="accent2"/>
                </a:solidFill>
                <a:latin typeface="Arial"/>
                <a:ea typeface="+mn-ea"/>
                <a:cs typeface="Arial"/>
              </a:rPr>
              <a:t>All brand names, product names, and trademarks are the property of their respective owners. Certain trademarks, registered trademarks, and trade names may be used in this document to refer to either the entities claiming the marks and names or their products. Crestron disclaims any proprietary interest in the marks and names of others. Crestron is not responsible for errors in typography or photography. ©2016 Crestron Electronics, Inc.</a:t>
            </a:r>
            <a:endParaRPr lang="en-US" sz="600" dirty="0">
              <a:solidFill>
                <a:schemeClr val="accent2"/>
              </a:solidFill>
              <a:latin typeface="Arial"/>
              <a:cs typeface="Arial"/>
            </a:endParaRPr>
          </a:p>
        </p:txBody>
      </p:sp>
    </p:spTree>
    <p:extLst>
      <p:ext uri="{BB962C8B-B14F-4D97-AF65-F5344CB8AC3E}">
        <p14:creationId xmlns:p14="http://schemas.microsoft.com/office/powerpoint/2010/main" val="1754308469"/>
      </p:ext>
    </p:extLst>
  </p:cSld>
  <p:clrMapOvr>
    <a:masterClrMapping/>
  </p:clrMapOvr>
  <mc:AlternateContent xmlns:mc="http://schemas.openxmlformats.org/markup-compatibility/2006" xmlns:p14="http://schemas.microsoft.com/office/powerpoint/2010/main">
    <mc:Choice Requires="p14">
      <p:transition p14:dur="200">
        <p:wipe/>
      </p:transition>
    </mc:Choice>
    <mc:Fallback xmlns="">
      <p:transition xmlns:p14="http://schemas.microsoft.com/office/powerpoint/2010/main">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300"/>
                                        <p:tgtEl>
                                          <p:spTgt spid="2"/>
                                        </p:tgtEl>
                                      </p:cBhvr>
                                    </p:animEffect>
                                    <p:set>
                                      <p:cBhvr>
                                        <p:cTn id="7" dur="1" fill="hold">
                                          <p:stCondLst>
                                            <p:cond delay="2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364055"/>
      </p:ext>
    </p:extLst>
  </p:cSld>
  <p:clrMapOvr>
    <a:masterClrMapping/>
  </p:clrMapOvr>
  <mc:AlternateContent xmlns:mc="http://schemas.openxmlformats.org/markup-compatibility/2006" xmlns:p14="http://schemas.microsoft.com/office/powerpoint/2010/main">
    <mc:Choice Requires="p14">
      <p:transition p14:dur="200">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Crestron_PPT_Template_2016">
  <a:themeElements>
    <a:clrScheme name="Custom 1">
      <a:dk1>
        <a:srgbClr val="000013"/>
      </a:dk1>
      <a:lt1>
        <a:srgbClr val="FFFFFF"/>
      </a:lt1>
      <a:dk2>
        <a:srgbClr val="1F497D"/>
      </a:dk2>
      <a:lt2>
        <a:srgbClr val="FFFFFF"/>
      </a:lt2>
      <a:accent1>
        <a:srgbClr val="0099D8"/>
      </a:accent1>
      <a:accent2>
        <a:srgbClr val="635F6D"/>
      </a:accent2>
      <a:accent3>
        <a:srgbClr val="FFFFFF"/>
      </a:accent3>
      <a:accent4>
        <a:srgbClr val="FFFFFF"/>
      </a:accent4>
      <a:accent5>
        <a:srgbClr val="FFFFFF"/>
      </a:accent5>
      <a:accent6>
        <a:srgbClr val="FFFFFF"/>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Crestron_PPT_Template_2016.potx</Template>
  <TotalTime>12114</TotalTime>
  <Words>2113</Words>
  <Application>Microsoft Office PowerPoint</Application>
  <PresentationFormat>Custom</PresentationFormat>
  <Paragraphs>213</Paragraphs>
  <Slides>32</Slides>
  <Notes>26</Notes>
  <HiddenSlides>1</HiddenSlides>
  <MMClips>0</MMClips>
  <ScaleCrop>false</ScaleCrop>
  <HeadingPairs>
    <vt:vector size="4" baseType="variant">
      <vt:variant>
        <vt:lpstr>Theme</vt:lpstr>
      </vt:variant>
      <vt:variant>
        <vt:i4>2</vt:i4>
      </vt:variant>
      <vt:variant>
        <vt:lpstr>Slide Titles</vt:lpstr>
      </vt:variant>
      <vt:variant>
        <vt:i4>32</vt:i4>
      </vt:variant>
    </vt:vector>
  </HeadingPairs>
  <TitlesOfParts>
    <vt:vector size="34" baseType="lpstr">
      <vt:lpstr>Crestron_PPT_Template_2016</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Crestron Electronics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Van Tassell</dc:creator>
  <cp:lastModifiedBy>Rich Rowbotham</cp:lastModifiedBy>
  <cp:revision>267</cp:revision>
  <cp:lastPrinted>2016-02-02T17:47:59Z</cp:lastPrinted>
  <dcterms:created xsi:type="dcterms:W3CDTF">2013-02-08T13:21:18Z</dcterms:created>
  <dcterms:modified xsi:type="dcterms:W3CDTF">2016-04-08T17:04:58Z</dcterms:modified>
</cp:coreProperties>
</file>