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21"/>
  </p:notesMasterIdLst>
  <p:sldIdLst>
    <p:sldId id="265" r:id="rId3"/>
    <p:sldId id="267" r:id="rId4"/>
    <p:sldId id="268" r:id="rId5"/>
    <p:sldId id="269" r:id="rId6"/>
    <p:sldId id="270" r:id="rId7"/>
    <p:sldId id="271" r:id="rId8"/>
    <p:sldId id="272" r:id="rId9"/>
    <p:sldId id="273" r:id="rId10"/>
    <p:sldId id="274" r:id="rId11"/>
    <p:sldId id="276" r:id="rId12"/>
    <p:sldId id="275" r:id="rId13"/>
    <p:sldId id="277" r:id="rId14"/>
    <p:sldId id="278" r:id="rId15"/>
    <p:sldId id="279" r:id="rId16"/>
    <p:sldId id="280" r:id="rId17"/>
    <p:sldId id="281" r:id="rId18"/>
    <p:sldId id="282"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ley Marazas" initials="BM" lastIdx="7" clrIdx="0">
    <p:extLst>
      <p:ext uri="{19B8F6BF-5375-455C-9EA6-DF929625EA0E}">
        <p15:presenceInfo xmlns:p15="http://schemas.microsoft.com/office/powerpoint/2012/main" userId="S::bmarazas@crestron.com::380d2fae-57e6-4eb1-8f96-2e9dc4c06b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46"/>
    <p:restoredTop sz="94830"/>
  </p:normalViewPr>
  <p:slideViewPr>
    <p:cSldViewPr snapToGrid="0" snapToObjects="1">
      <p:cViewPr varScale="1">
        <p:scale>
          <a:sx n="121" d="100"/>
          <a:sy n="121" d="100"/>
        </p:scale>
        <p:origin x="10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DCAE-68C0-334B-9F46-D4D1B30F0BFA}" type="datetimeFigureOut">
              <a:rPr lang="en-US" smtClean="0"/>
              <a:t>9/24/20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0E9B4-FB23-8541-9166-BB6DB65B1DD7}" type="slidenum">
              <a:rPr lang="en-US" smtClean="0"/>
              <a:t>‹#›</a:t>
            </a:fld>
            <a:endParaRPr lang="en-US"/>
          </a:p>
        </p:txBody>
      </p:sp>
    </p:spTree>
    <p:extLst>
      <p:ext uri="{BB962C8B-B14F-4D97-AF65-F5344CB8AC3E}">
        <p14:creationId xmlns:p14="http://schemas.microsoft.com/office/powerpoint/2010/main" val="409698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18</a:t>
            </a:fld>
            <a:endParaRPr lang="en-US"/>
          </a:p>
        </p:txBody>
      </p:sp>
    </p:spTree>
    <p:extLst>
      <p:ext uri="{BB962C8B-B14F-4D97-AF65-F5344CB8AC3E}">
        <p14:creationId xmlns:p14="http://schemas.microsoft.com/office/powerpoint/2010/main" val="4188331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1271F648-C224-F74F-AFCF-043BA87E1B0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342897" y="304790"/>
            <a:ext cx="11506202" cy="5867407"/>
          </a:xfrm>
          <a:prstGeom prst="rect">
            <a:avLst/>
          </a:prstGeom>
        </p:spPr>
      </p:pic>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7383779" y="1463044"/>
            <a:ext cx="4217671" cy="3550912"/>
          </a:xfrm>
        </p:spPr>
        <p:txBody>
          <a:bodyPr/>
          <a:lstStyle>
            <a:lvl1pPr algn="l">
              <a:lnSpc>
                <a:spcPct val="150000"/>
              </a:lnSpc>
              <a:spcAft>
                <a:spcPts val="2400"/>
              </a:spcAft>
              <a:defRPr>
                <a:solidFill>
                  <a:schemeClr val="tx2"/>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049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01ED2-E14C-2843-A52C-ADD823CDDE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28548" y="343402"/>
            <a:ext cx="11534902" cy="5799935"/>
          </a:xfrm>
          <a:prstGeom prst="rect">
            <a:avLst/>
          </a:prstGeom>
        </p:spPr>
      </p:pic>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chemeClr val="tx1">
                    <a:lumMod val="60000"/>
                    <a:lumOff val="40000"/>
                  </a:schemeClr>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©2020 Crestron Electronics, Inc.</a:t>
            </a:r>
          </a:p>
        </p:txBody>
      </p:sp>
    </p:spTree>
    <p:extLst>
      <p:ext uri="{BB962C8B-B14F-4D97-AF65-F5344CB8AC3E}">
        <p14:creationId xmlns:p14="http://schemas.microsoft.com/office/powerpoint/2010/main" val="36223012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BDC5-02F8-EF46-99E4-76AED58F29A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039929" y="6339670"/>
            <a:ext cx="1846114" cy="211534"/>
          </a:xfrm>
          <a:prstGeom prst="rect">
            <a:avLst/>
          </a:prstGeom>
        </p:spPr>
      </p:pic>
    </p:spTree>
    <p:extLst>
      <p:ext uri="{BB962C8B-B14F-4D97-AF65-F5344CB8AC3E}">
        <p14:creationId xmlns:p14="http://schemas.microsoft.com/office/powerpoint/2010/main" val="3062168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dirty="0"/>
              <a:t>Presentation Title</a:t>
            </a: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1380345"/>
            <a:ext cx="4080013" cy="3953623"/>
          </a:xfrm>
        </p:spPr>
        <p:txBody>
          <a:bodyPr bIns="0" anchor="ctr"/>
          <a:lstStyle>
            <a:lvl1pPr algn="l">
              <a:lnSpc>
                <a:spcPct val="150000"/>
              </a:lnSpc>
              <a:spcBef>
                <a:spcPts val="0"/>
              </a:spcBef>
              <a:spcAft>
                <a:spcPts val="2400"/>
              </a:spcAft>
              <a:defRPr b="0">
                <a:solidFill>
                  <a:schemeClr val="tx1"/>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in a room&#10;&#10;Description automatically generated">
            <a:extLst>
              <a:ext uri="{FF2B5EF4-FFF2-40B4-BE49-F238E27FC236}">
                <a16:creationId xmlns:a16="http://schemas.microsoft.com/office/drawing/2014/main" id="{C2367BDA-8941-034B-A2FF-AE296343D2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11998" y="1378782"/>
            <a:ext cx="7032352" cy="3955221"/>
          </a:xfrm>
          <a:prstGeom prst="rect">
            <a:avLst/>
          </a:prstGeom>
        </p:spPr>
      </p:pic>
    </p:spTree>
    <p:extLst>
      <p:ext uri="{BB962C8B-B14F-4D97-AF65-F5344CB8AC3E}">
        <p14:creationId xmlns:p14="http://schemas.microsoft.com/office/powerpoint/2010/main" val="2484441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445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8695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791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38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977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5592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Autofit/>
          </a:bodyPr>
          <a:lstStyle>
            <a:lvl1pPr marL="0" indent="0">
              <a:spcBef>
                <a:spcPts val="0"/>
              </a:spcBef>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31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45397292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3" r:id="rId4"/>
    <p:sldLayoutId id="2147483659" r:id="rId5"/>
    <p:sldLayoutId id="2147483664" r:id="rId6"/>
    <p:sldLayoutId id="2147483661" r:id="rId7"/>
    <p:sldLayoutId id="2147483652" r:id="rId8"/>
    <p:sldLayoutId id="2147483653" r:id="rId9"/>
    <p:sldLayoutId id="2147483662" r:id="rId10"/>
  </p:sldLayoutIdLst>
  <p:transition>
    <p:fade/>
  </p:transition>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pos="216" userDrawn="1">
          <p15:clr>
            <a:srgbClr val="F26B43"/>
          </p15:clr>
        </p15:guide>
        <p15:guide id="4" pos="7464" userDrawn="1">
          <p15:clr>
            <a:srgbClr val="F26B43"/>
          </p15:clr>
        </p15:guide>
        <p15:guide id="5" orient="horz" pos="4104" userDrawn="1">
          <p15:clr>
            <a:srgbClr val="F26B43"/>
          </p15:clr>
        </p15:guide>
        <p15:guide id="6" orient="horz" pos="2520" userDrawn="1">
          <p15:clr>
            <a:srgbClr val="F26B43"/>
          </p15:clr>
        </p15:guide>
        <p15:guide id="7" pos="3696" userDrawn="1">
          <p15:clr>
            <a:srgbClr val="F26B43"/>
          </p15:clr>
        </p15:guide>
        <p15:guide id="8" pos="3984" userDrawn="1">
          <p15:clr>
            <a:srgbClr val="F26B43"/>
          </p15:clr>
        </p15:guide>
        <p15:guide id="9" orient="horz" pos="720" userDrawn="1">
          <p15:clr>
            <a:srgbClr val="F26B43"/>
          </p15:clr>
        </p15:guide>
        <p15:guide id="10" orient="horz" pos="936" userDrawn="1">
          <p15:clr>
            <a:srgbClr val="F26B43"/>
          </p15:clr>
        </p15:guide>
        <p15:guide id="11" orient="horz" pos="3888" userDrawn="1">
          <p15:clr>
            <a:srgbClr val="F26B43"/>
          </p15:clr>
        </p15:guide>
        <p15:guide id="12" pos="3264" userDrawn="1">
          <p15:clr>
            <a:srgbClr val="F26B43"/>
          </p15:clr>
        </p15:guide>
        <p15:guide id="13" pos="3408" userDrawn="1">
          <p15:clr>
            <a:srgbClr val="F26B43"/>
          </p15:clr>
        </p15:guide>
        <p15:guide id="14" pos="4416" userDrawn="1">
          <p15:clr>
            <a:srgbClr val="F26B43"/>
          </p15:clr>
        </p15:guide>
        <p15:guide id="15"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9437"/>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704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1813802" y="3285943"/>
            <a:ext cx="3367799" cy="3062339"/>
          </a:xfrm>
        </p:spPr>
      </p:pic>
      <p:pic>
        <p:nvPicPr>
          <p:cNvPr id="8" name="Picture 7">
            <a:extLst>
              <a:ext uri="{FF2B5EF4-FFF2-40B4-BE49-F238E27FC236}">
                <a16:creationId xmlns:a16="http://schemas.microsoft.com/office/drawing/2014/main" id="{8DB018BF-7C17-9C49-B46A-534EDC25E3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8963" y="1142998"/>
            <a:ext cx="2956386" cy="2919047"/>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U.S. power modules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lstStyle/>
          <a:p>
            <a:pPr>
              <a:lnSpc>
                <a:spcPts val="2400"/>
              </a:lnSpc>
            </a:pPr>
            <a:r>
              <a:rPr lang="en-US" dirty="0"/>
              <a:t>Provides one, two or three </a:t>
            </a:r>
            <a:br>
              <a:rPr lang="en-US" dirty="0"/>
            </a:br>
            <a:r>
              <a:rPr lang="en-US" dirty="0"/>
              <a:t>power outlets at the surface </a:t>
            </a:r>
            <a:br>
              <a:rPr lang="en-US" dirty="0"/>
            </a:br>
            <a:r>
              <a:rPr lang="en-US" dirty="0"/>
              <a:t>of the </a:t>
            </a:r>
            <a:r>
              <a:rPr lang="en-US" dirty="0" err="1"/>
              <a:t>FlipTop</a:t>
            </a:r>
            <a:endParaRPr lang="en-US" dirty="0"/>
          </a:p>
          <a:p>
            <a:pPr lvl="2"/>
            <a:endParaRPr lang="en-US" dirty="0"/>
          </a:p>
          <a:p>
            <a:pPr lvl="2"/>
            <a:r>
              <a:rPr lang="en-US" dirty="0"/>
              <a:t>Active and Passive</a:t>
            </a:r>
          </a:p>
          <a:p>
            <a:pPr lvl="2"/>
            <a:r>
              <a:rPr lang="en-US" dirty="0"/>
              <a:t>Requires two, three, or four slots</a:t>
            </a:r>
          </a:p>
        </p:txBody>
      </p:sp>
      <p:cxnSp>
        <p:nvCxnSpPr>
          <p:cNvPr id="11" name="Straight Connector 10">
            <a:extLst>
              <a:ext uri="{FF2B5EF4-FFF2-40B4-BE49-F238E27FC236}">
                <a16:creationId xmlns:a16="http://schemas.microsoft.com/office/drawing/2014/main" id="{90B5E17C-772B-4741-83B7-9EC91504C074}"/>
              </a:ext>
            </a:extLst>
          </p:cNvPr>
          <p:cNvCxnSpPr>
            <a:cxnSpLocks/>
            <a:stCxn id="12" idx="3"/>
          </p:cNvCxnSpPr>
          <p:nvPr/>
        </p:nvCxnSpPr>
        <p:spPr>
          <a:xfrm flipV="1">
            <a:off x="3869473" y="3888384"/>
            <a:ext cx="288863" cy="5624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2252547" y="4062046"/>
            <a:ext cx="1616926" cy="77758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96621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39A186-8CBC-9C49-91B5-ED8B90CBC0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3801" y="3285707"/>
            <a:ext cx="3367799" cy="3062339"/>
          </a:xfrm>
          <a:prstGeom prst="rect">
            <a:avLst/>
          </a:prstGeom>
        </p:spPr>
      </p:pic>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813802" y="3285944"/>
            <a:ext cx="3367799" cy="773990"/>
          </a:xfrm>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International power modules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lstStyle/>
          <a:p>
            <a:r>
              <a:rPr lang="en-US" dirty="0"/>
              <a:t>Provides one or two </a:t>
            </a:r>
            <a:br>
              <a:rPr lang="en-US" dirty="0"/>
            </a:br>
            <a:r>
              <a:rPr lang="en-US" dirty="0"/>
              <a:t>power outlets at the </a:t>
            </a:r>
            <a:br>
              <a:rPr lang="en-US" dirty="0"/>
            </a:br>
            <a:r>
              <a:rPr lang="en-US" dirty="0"/>
              <a:t>surface of the </a:t>
            </a:r>
            <a:r>
              <a:rPr lang="en-US" dirty="0" err="1"/>
              <a:t>FlipTop</a:t>
            </a:r>
            <a:endParaRPr lang="en-US" dirty="0"/>
          </a:p>
          <a:p>
            <a:pPr lvl="2">
              <a:lnSpc>
                <a:spcPts val="2200"/>
              </a:lnSpc>
            </a:pPr>
            <a:endParaRPr lang="en-US" dirty="0"/>
          </a:p>
          <a:p>
            <a:pPr lvl="2">
              <a:lnSpc>
                <a:spcPts val="2200"/>
              </a:lnSpc>
            </a:pPr>
            <a:r>
              <a:rPr lang="en-US" dirty="0"/>
              <a:t>Active and Passive</a:t>
            </a:r>
          </a:p>
          <a:p>
            <a:pPr lvl="2">
              <a:lnSpc>
                <a:spcPts val="2200"/>
              </a:lnSpc>
            </a:pPr>
            <a:r>
              <a:rPr lang="en-US" dirty="0"/>
              <a:t>Requires two, three, or four slots</a:t>
            </a:r>
          </a:p>
          <a:p>
            <a:pPr lvl="2">
              <a:lnSpc>
                <a:spcPts val="2200"/>
              </a:lnSpc>
            </a:pPr>
            <a:r>
              <a:rPr lang="en-US" b="1" dirty="0"/>
              <a:t>Available for: </a:t>
            </a:r>
            <a:r>
              <a:rPr lang="en-US" dirty="0"/>
              <a:t>Australia /NZ/China, </a:t>
            </a:r>
            <a:br>
              <a:rPr lang="en-US" dirty="0"/>
            </a:br>
            <a:r>
              <a:rPr lang="en-US" dirty="0"/>
              <a:t>European </a:t>
            </a:r>
            <a:r>
              <a:rPr lang="en-US" dirty="0" err="1"/>
              <a:t>Schuko</a:t>
            </a:r>
            <a:r>
              <a:rPr lang="en-US" dirty="0"/>
              <a:t>, France/Belgium, </a:t>
            </a:r>
            <a:br>
              <a:rPr lang="en-US" dirty="0"/>
            </a:br>
            <a:r>
              <a:rPr lang="en-US" dirty="0"/>
              <a:t>Israel, Italy, Switzerland, UK, Universal</a:t>
            </a:r>
          </a:p>
        </p:txBody>
      </p:sp>
      <p:cxnSp>
        <p:nvCxnSpPr>
          <p:cNvPr id="11" name="Straight Connector 10">
            <a:extLst>
              <a:ext uri="{FF2B5EF4-FFF2-40B4-BE49-F238E27FC236}">
                <a16:creationId xmlns:a16="http://schemas.microsoft.com/office/drawing/2014/main" id="{90B5E17C-772B-4741-83B7-9EC91504C074}"/>
              </a:ext>
            </a:extLst>
          </p:cNvPr>
          <p:cNvCxnSpPr>
            <a:cxnSpLocks/>
            <a:stCxn id="12" idx="3"/>
          </p:cNvCxnSpPr>
          <p:nvPr/>
        </p:nvCxnSpPr>
        <p:spPr>
          <a:xfrm flipV="1">
            <a:off x="3869473" y="3888384"/>
            <a:ext cx="288863" cy="5624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2252547" y="4062046"/>
            <a:ext cx="1616926" cy="77758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333499B-8C59-DE49-A084-3D315977DFDC}"/>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321837" y="1142997"/>
            <a:ext cx="2953512" cy="2916936"/>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Placeholder 5">
            <a:extLst>
              <a:ext uri="{FF2B5EF4-FFF2-40B4-BE49-F238E27FC236}">
                <a16:creationId xmlns:a16="http://schemas.microsoft.com/office/drawing/2014/main" id="{DFEAF118-562D-AE4B-8B54-D8B815392B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1774" y="5927834"/>
            <a:ext cx="571856" cy="275044"/>
          </a:xfrm>
          <a:prstGeom prst="rect">
            <a:avLst/>
          </a:prstGeom>
        </p:spPr>
      </p:pic>
    </p:spTree>
    <p:extLst>
      <p:ext uri="{BB962C8B-B14F-4D97-AF65-F5344CB8AC3E}">
        <p14:creationId xmlns:p14="http://schemas.microsoft.com/office/powerpoint/2010/main" val="34651100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8C3892-01A7-E44E-8049-DA370E7B3F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3800" y="3289285"/>
            <a:ext cx="3367799" cy="3062340"/>
          </a:xfrm>
          <a:prstGeom prst="rect">
            <a:avLst/>
          </a:prstGeom>
        </p:spPr>
      </p:pic>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813802" y="3285944"/>
            <a:ext cx="3367799" cy="773990"/>
          </a:xfrm>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Pass-through cables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lstStyle/>
          <a:p>
            <a:pPr>
              <a:lnSpc>
                <a:spcPts val="2400"/>
              </a:lnSpc>
            </a:pPr>
            <a:r>
              <a:rPr lang="en-US" dirty="0"/>
              <a:t>High-performance, purpose-built </a:t>
            </a:r>
            <a:br>
              <a:rPr lang="en-US" dirty="0"/>
            </a:br>
            <a:r>
              <a:rPr lang="en-US" dirty="0"/>
              <a:t>interface cable</a:t>
            </a:r>
          </a:p>
          <a:p>
            <a:pPr lvl="2"/>
            <a:endParaRPr lang="en-US" dirty="0"/>
          </a:p>
          <a:p>
            <a:pPr lvl="2"/>
            <a:r>
              <a:rPr lang="en-US" dirty="0"/>
              <a:t>Active and Passive</a:t>
            </a:r>
          </a:p>
          <a:p>
            <a:pPr lvl="2"/>
            <a:r>
              <a:rPr lang="en-US" dirty="0"/>
              <a:t>One slot per cable</a:t>
            </a:r>
          </a:p>
          <a:p>
            <a:pPr lvl="2">
              <a:lnSpc>
                <a:spcPts val="2200"/>
              </a:lnSpc>
            </a:pPr>
            <a:r>
              <a:rPr lang="en-US" b="1" dirty="0"/>
              <a:t>Options: </a:t>
            </a:r>
            <a:r>
              <a:rPr lang="en-US" dirty="0"/>
              <a:t>HDMI, CAT6, USB, </a:t>
            </a:r>
            <a:br>
              <a:rPr lang="en-US" dirty="0"/>
            </a:br>
            <a:r>
              <a:rPr lang="en-US" dirty="0"/>
              <a:t>1/8” audio, VGA, USB-C to HDMI, DisplayPort, </a:t>
            </a:r>
            <a:br>
              <a:rPr lang="en-US" dirty="0"/>
            </a:br>
            <a:r>
              <a:rPr lang="en-US" dirty="0"/>
              <a:t>DisplayPort to HDMI, </a:t>
            </a:r>
            <a:br>
              <a:rPr lang="en-US" dirty="0"/>
            </a:br>
            <a:r>
              <a:rPr lang="en-US" dirty="0"/>
              <a:t>Mini DisplayPort to HDMI, </a:t>
            </a:r>
            <a:br>
              <a:rPr lang="en-US" dirty="0"/>
            </a:br>
            <a:r>
              <a:rPr lang="en-US" dirty="0"/>
              <a:t>Mini DisplayPort to DisplayPort</a:t>
            </a:r>
          </a:p>
        </p:txBody>
      </p:sp>
      <p:cxnSp>
        <p:nvCxnSpPr>
          <p:cNvPr id="11" name="Straight Connector 10">
            <a:extLst>
              <a:ext uri="{FF2B5EF4-FFF2-40B4-BE49-F238E27FC236}">
                <a16:creationId xmlns:a16="http://schemas.microsoft.com/office/drawing/2014/main" id="{90B5E17C-772B-4741-83B7-9EC91504C074}"/>
              </a:ext>
            </a:extLst>
          </p:cNvPr>
          <p:cNvCxnSpPr>
            <a:cxnSpLocks/>
            <a:stCxn id="12" idx="3"/>
          </p:cNvCxnSpPr>
          <p:nvPr/>
        </p:nvCxnSpPr>
        <p:spPr>
          <a:xfrm flipV="1">
            <a:off x="3534938" y="3888385"/>
            <a:ext cx="623398" cy="1545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3088888" y="5046946"/>
            <a:ext cx="446050" cy="7739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3D665D5-F6CC-6946-BA7E-BF3D390DD9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1837" y="1140886"/>
            <a:ext cx="2956386" cy="2919047"/>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Placeholder 5">
            <a:extLst>
              <a:ext uri="{FF2B5EF4-FFF2-40B4-BE49-F238E27FC236}">
                <a16:creationId xmlns:a16="http://schemas.microsoft.com/office/drawing/2014/main" id="{1BE41B3D-F871-484A-8AB3-9AD4FF9F743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1774" y="5927834"/>
            <a:ext cx="571856" cy="275044"/>
          </a:xfrm>
          <a:prstGeom prst="rect">
            <a:avLst/>
          </a:prstGeom>
        </p:spPr>
      </p:pic>
    </p:spTree>
    <p:extLst>
      <p:ext uri="{BB962C8B-B14F-4D97-AF65-F5344CB8AC3E}">
        <p14:creationId xmlns:p14="http://schemas.microsoft.com/office/powerpoint/2010/main" val="20011692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050E7-675E-4E4D-8237-606B075C3C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3798" y="3285944"/>
            <a:ext cx="3373457" cy="3067485"/>
          </a:xfrm>
          <a:prstGeom prst="rect">
            <a:avLst/>
          </a:prstGeom>
        </p:spPr>
      </p:pic>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813802" y="3285944"/>
            <a:ext cx="3367799" cy="773990"/>
          </a:xfrm>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Gravity retractors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normAutofit fontScale="92500"/>
          </a:bodyPr>
          <a:lstStyle/>
          <a:p>
            <a:r>
              <a:rPr lang="en-US" dirty="0"/>
              <a:t>Gravity-assisted track and pulley mechanism</a:t>
            </a:r>
          </a:p>
          <a:p>
            <a:pPr lvl="2"/>
            <a:endParaRPr lang="en-US" dirty="0"/>
          </a:p>
          <a:p>
            <a:pPr lvl="2"/>
            <a:r>
              <a:rPr lang="en-US" dirty="0"/>
              <a:t>Up to 3' of cable</a:t>
            </a:r>
          </a:p>
          <a:p>
            <a:pPr lvl="2"/>
            <a:r>
              <a:rPr lang="en-US" dirty="0"/>
              <a:t>Retract gently by lifting the cable </a:t>
            </a:r>
            <a:br>
              <a:rPr lang="en-US" dirty="0"/>
            </a:br>
            <a:r>
              <a:rPr lang="en-US" dirty="0"/>
              <a:t>vertically above the </a:t>
            </a:r>
            <a:r>
              <a:rPr lang="en-US" dirty="0" err="1"/>
              <a:t>FlipTop</a:t>
            </a:r>
            <a:endParaRPr lang="en-US" dirty="0"/>
          </a:p>
          <a:p>
            <a:pPr lvl="2"/>
            <a:r>
              <a:rPr lang="en-US" dirty="0"/>
              <a:t>Installs in any corner of a FT2 </a:t>
            </a:r>
            <a:r>
              <a:rPr lang="en-US" dirty="0" err="1"/>
              <a:t>FlipTop</a:t>
            </a:r>
            <a:endParaRPr lang="en-US" dirty="0"/>
          </a:p>
          <a:p>
            <a:pPr lvl="2"/>
            <a:r>
              <a:rPr lang="en-US" dirty="0"/>
              <a:t>Field replaceable cable included</a:t>
            </a:r>
          </a:p>
          <a:p>
            <a:pPr lvl="2"/>
            <a:r>
              <a:rPr lang="en-US" dirty="0"/>
              <a:t>Active and Passive</a:t>
            </a:r>
          </a:p>
          <a:p>
            <a:pPr lvl="2"/>
            <a:r>
              <a:rPr lang="en-US" dirty="0"/>
              <a:t>Requires two slots</a:t>
            </a:r>
          </a:p>
          <a:p>
            <a:pPr lvl="2"/>
            <a:r>
              <a:rPr lang="en-US" dirty="0"/>
              <a:t>Extends 28.11" vertically down from </a:t>
            </a:r>
            <a:br>
              <a:rPr lang="en-US" dirty="0"/>
            </a:br>
            <a:r>
              <a:rPr lang="en-US" dirty="0"/>
              <a:t>the top of the table</a:t>
            </a:r>
          </a:p>
        </p:txBody>
      </p:sp>
      <p:cxnSp>
        <p:nvCxnSpPr>
          <p:cNvPr id="11" name="Straight Connector 10">
            <a:extLst>
              <a:ext uri="{FF2B5EF4-FFF2-40B4-BE49-F238E27FC236}">
                <a16:creationId xmlns:a16="http://schemas.microsoft.com/office/drawing/2014/main" id="{90B5E17C-772B-4741-83B7-9EC91504C074}"/>
              </a:ext>
            </a:extLst>
          </p:cNvPr>
          <p:cNvCxnSpPr>
            <a:cxnSpLocks/>
            <a:stCxn id="12" idx="0"/>
          </p:cNvCxnSpPr>
          <p:nvPr/>
        </p:nvCxnSpPr>
        <p:spPr>
          <a:xfrm flipH="1" flipV="1">
            <a:off x="4158337" y="3888387"/>
            <a:ext cx="162760" cy="2710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3925228" y="4159405"/>
            <a:ext cx="791737" cy="7345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AB13BF6-7179-0140-89BA-EB59F08A67FF}"/>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321837" y="1140885"/>
            <a:ext cx="2953512" cy="2916936"/>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Placeholder 5">
            <a:extLst>
              <a:ext uri="{FF2B5EF4-FFF2-40B4-BE49-F238E27FC236}">
                <a16:creationId xmlns:a16="http://schemas.microsoft.com/office/drawing/2014/main" id="{26B82ADC-DDEB-A543-AB7B-ECE10E015C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1774" y="5927834"/>
            <a:ext cx="571856" cy="275044"/>
          </a:xfrm>
          <a:prstGeom prst="rect">
            <a:avLst/>
          </a:prstGeom>
        </p:spPr>
      </p:pic>
    </p:spTree>
    <p:extLst>
      <p:ext uri="{BB962C8B-B14F-4D97-AF65-F5344CB8AC3E}">
        <p14:creationId xmlns:p14="http://schemas.microsoft.com/office/powerpoint/2010/main" val="6091221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050E7-675E-4E4D-8237-606B075C3C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3798" y="3285944"/>
            <a:ext cx="3373457" cy="3067485"/>
          </a:xfrm>
          <a:prstGeom prst="rect">
            <a:avLst/>
          </a:prstGeom>
        </p:spPr>
      </p:pic>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813802" y="3285944"/>
            <a:ext cx="3367799" cy="773990"/>
          </a:xfrm>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One-touch retractors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normAutofit fontScale="92500" lnSpcReduction="10000"/>
          </a:bodyPr>
          <a:lstStyle/>
          <a:p>
            <a:pPr>
              <a:lnSpc>
                <a:spcPts val="2400"/>
              </a:lnSpc>
            </a:pPr>
            <a:r>
              <a:rPr lang="en-US" sz="1900" dirty="0"/>
              <a:t>Electrically clutched, spring powered retractors that reels in cables with a </a:t>
            </a:r>
            <a:br>
              <a:rPr lang="en-US" sz="1900" dirty="0"/>
            </a:br>
            <a:r>
              <a:rPr lang="en-US" sz="1900" dirty="0"/>
              <a:t>touch of the backlit button</a:t>
            </a:r>
          </a:p>
          <a:p>
            <a:pPr lvl="2"/>
            <a:endParaRPr lang="en-US" dirty="0"/>
          </a:p>
          <a:p>
            <a:pPr lvl="2"/>
            <a:r>
              <a:rPr lang="en-US" dirty="0"/>
              <a:t>8" diameter under the table enclosure </a:t>
            </a:r>
            <a:br>
              <a:rPr lang="en-US" dirty="0"/>
            </a:br>
            <a:r>
              <a:rPr lang="en-US" dirty="0"/>
              <a:t>allows 4' of cable to be extended easily</a:t>
            </a:r>
          </a:p>
          <a:p>
            <a:pPr lvl="2"/>
            <a:r>
              <a:rPr lang="en-US" dirty="0"/>
              <a:t>Active only </a:t>
            </a:r>
          </a:p>
          <a:p>
            <a:pPr lvl="2"/>
            <a:r>
              <a:rPr lang="en-US" dirty="0"/>
              <a:t>Requires two slots</a:t>
            </a:r>
          </a:p>
          <a:p>
            <a:pPr lvl="2"/>
            <a:r>
              <a:rPr lang="en-US" dirty="0"/>
              <a:t>Extends 11.58" vertically from the top of the table</a:t>
            </a:r>
          </a:p>
          <a:p>
            <a:pPr lvl="2"/>
            <a:r>
              <a:rPr lang="en-US" dirty="0"/>
              <a:t>Automatic retraction with control system</a:t>
            </a:r>
          </a:p>
          <a:p>
            <a:pPr lvl="2"/>
            <a:r>
              <a:rPr lang="en-US" dirty="0"/>
              <a:t>Additional room functionality when connected to control system </a:t>
            </a:r>
          </a:p>
        </p:txBody>
      </p:sp>
      <p:cxnSp>
        <p:nvCxnSpPr>
          <p:cNvPr id="11" name="Straight Connector 10">
            <a:extLst>
              <a:ext uri="{FF2B5EF4-FFF2-40B4-BE49-F238E27FC236}">
                <a16:creationId xmlns:a16="http://schemas.microsoft.com/office/drawing/2014/main" id="{90B5E17C-772B-4741-83B7-9EC91504C074}"/>
              </a:ext>
            </a:extLst>
          </p:cNvPr>
          <p:cNvCxnSpPr>
            <a:cxnSpLocks/>
            <a:stCxn id="12" idx="0"/>
          </p:cNvCxnSpPr>
          <p:nvPr/>
        </p:nvCxnSpPr>
        <p:spPr>
          <a:xfrm flipH="1" flipV="1">
            <a:off x="4158337" y="3888387"/>
            <a:ext cx="162760" cy="2710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3925228" y="4159405"/>
            <a:ext cx="791737" cy="7345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E89513-061A-7540-B797-13B1AB1CEB9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flipH="1">
            <a:off x="3321837" y="1138772"/>
            <a:ext cx="2953512" cy="2916936"/>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Placeholder 5">
            <a:extLst>
              <a:ext uri="{FF2B5EF4-FFF2-40B4-BE49-F238E27FC236}">
                <a16:creationId xmlns:a16="http://schemas.microsoft.com/office/drawing/2014/main" id="{6D2FCB01-647A-B645-83B4-23FA35AE45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1774" y="5927834"/>
            <a:ext cx="571856" cy="275044"/>
          </a:xfrm>
          <a:prstGeom prst="rect">
            <a:avLst/>
          </a:prstGeom>
        </p:spPr>
      </p:pic>
    </p:spTree>
    <p:extLst>
      <p:ext uri="{BB962C8B-B14F-4D97-AF65-F5344CB8AC3E}">
        <p14:creationId xmlns:p14="http://schemas.microsoft.com/office/powerpoint/2010/main" val="29289211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D292EBC-73A7-B545-8691-096A0D8745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8148" y="3280468"/>
            <a:ext cx="3373456" cy="3067484"/>
          </a:xfrm>
          <a:prstGeom prst="rect">
            <a:avLst/>
          </a:prstGeom>
        </p:spPr>
      </p:pic>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813802" y="3285944"/>
            <a:ext cx="3367799" cy="773990"/>
          </a:xfrm>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Keystone connector plates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normAutofit/>
          </a:bodyPr>
          <a:lstStyle/>
          <a:p>
            <a:pPr>
              <a:lnSpc>
                <a:spcPts val="2400"/>
              </a:lnSpc>
            </a:pPr>
            <a:r>
              <a:rPr lang="en-US" dirty="0"/>
              <a:t>Enables installation of standard flush-mount keystone connectors </a:t>
            </a:r>
          </a:p>
          <a:p>
            <a:pPr lvl="2"/>
            <a:endParaRPr lang="en-US" dirty="0"/>
          </a:p>
          <a:p>
            <a:pPr lvl="2"/>
            <a:r>
              <a:rPr lang="en-US" dirty="0"/>
              <a:t>Cannot pass 4K60 4:4:4</a:t>
            </a:r>
          </a:p>
          <a:p>
            <a:pPr lvl="2"/>
            <a:r>
              <a:rPr lang="en-US" dirty="0"/>
              <a:t>Active and Passive</a:t>
            </a:r>
          </a:p>
        </p:txBody>
      </p:sp>
      <p:cxnSp>
        <p:nvCxnSpPr>
          <p:cNvPr id="11" name="Straight Connector 10">
            <a:extLst>
              <a:ext uri="{FF2B5EF4-FFF2-40B4-BE49-F238E27FC236}">
                <a16:creationId xmlns:a16="http://schemas.microsoft.com/office/drawing/2014/main" id="{90B5E17C-772B-4741-83B7-9EC91504C074}"/>
              </a:ext>
            </a:extLst>
          </p:cNvPr>
          <p:cNvCxnSpPr>
            <a:cxnSpLocks/>
            <a:stCxn id="12" idx="0"/>
          </p:cNvCxnSpPr>
          <p:nvPr/>
        </p:nvCxnSpPr>
        <p:spPr>
          <a:xfrm flipV="1">
            <a:off x="3713357" y="3888387"/>
            <a:ext cx="444980" cy="11474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3490333" y="5035793"/>
            <a:ext cx="446048" cy="7739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6733A99-F12D-FA47-9D86-176C837F0840}"/>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321837" y="1138772"/>
            <a:ext cx="2953512" cy="2916936"/>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Placeholder 5">
            <a:extLst>
              <a:ext uri="{FF2B5EF4-FFF2-40B4-BE49-F238E27FC236}">
                <a16:creationId xmlns:a16="http://schemas.microsoft.com/office/drawing/2014/main" id="{50EDC9D9-6002-A040-A130-11CDA22B0D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1774" y="5927834"/>
            <a:ext cx="571856" cy="275044"/>
          </a:xfrm>
          <a:prstGeom prst="rect">
            <a:avLst/>
          </a:prstGeom>
        </p:spPr>
      </p:pic>
    </p:spTree>
    <p:extLst>
      <p:ext uri="{BB962C8B-B14F-4D97-AF65-F5344CB8AC3E}">
        <p14:creationId xmlns:p14="http://schemas.microsoft.com/office/powerpoint/2010/main" val="27828983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03B003F-E41A-C040-98D8-69406313E5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5003" y="3285944"/>
            <a:ext cx="3280328" cy="3062008"/>
          </a:xfrm>
          <a:prstGeom prst="rect">
            <a:avLst/>
          </a:prstGeom>
        </p:spPr>
      </p:pic>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813802" y="3285944"/>
            <a:ext cx="3367799" cy="773990"/>
          </a:xfrm>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Active connector plates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normAutofit/>
          </a:bodyPr>
          <a:lstStyle/>
          <a:p>
            <a:pPr>
              <a:lnSpc>
                <a:spcPts val="2400"/>
              </a:lnSpc>
            </a:pPr>
            <a:r>
              <a:rPr lang="en-US" dirty="0"/>
              <a:t>Panel-mount interface solution, labeled with a backlit international symbol for connection type</a:t>
            </a:r>
          </a:p>
          <a:p>
            <a:pPr lvl="2"/>
            <a:endParaRPr lang="en-US" dirty="0"/>
          </a:p>
          <a:p>
            <a:pPr lvl="2"/>
            <a:r>
              <a:rPr lang="en-US" dirty="0"/>
              <a:t>Preserves 4K60 4:4:4</a:t>
            </a:r>
          </a:p>
          <a:p>
            <a:pPr lvl="2"/>
            <a:r>
              <a:rPr lang="en-US" dirty="0"/>
              <a:t>Active only</a:t>
            </a:r>
          </a:p>
        </p:txBody>
      </p:sp>
      <p:cxnSp>
        <p:nvCxnSpPr>
          <p:cNvPr id="11" name="Straight Connector 10">
            <a:extLst>
              <a:ext uri="{FF2B5EF4-FFF2-40B4-BE49-F238E27FC236}">
                <a16:creationId xmlns:a16="http://schemas.microsoft.com/office/drawing/2014/main" id="{90B5E17C-772B-4741-83B7-9EC91504C074}"/>
              </a:ext>
            </a:extLst>
          </p:cNvPr>
          <p:cNvCxnSpPr>
            <a:cxnSpLocks/>
            <a:stCxn id="12" idx="0"/>
          </p:cNvCxnSpPr>
          <p:nvPr/>
        </p:nvCxnSpPr>
        <p:spPr>
          <a:xfrm flipV="1">
            <a:off x="3713357" y="3888387"/>
            <a:ext cx="444980" cy="11474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3490333" y="5035793"/>
            <a:ext cx="446048" cy="77399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DE06C1A-47E6-D54E-915D-92DFEA97E1EF}"/>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321837" y="1117760"/>
            <a:ext cx="2956386" cy="2916936"/>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Placeholder 5">
            <a:extLst>
              <a:ext uri="{FF2B5EF4-FFF2-40B4-BE49-F238E27FC236}">
                <a16:creationId xmlns:a16="http://schemas.microsoft.com/office/drawing/2014/main" id="{114895F4-B77B-E146-847A-1E9D6F712D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1774" y="5927834"/>
            <a:ext cx="571856" cy="275044"/>
          </a:xfrm>
          <a:prstGeom prst="rect">
            <a:avLst/>
          </a:prstGeom>
        </p:spPr>
      </p:pic>
    </p:spTree>
    <p:extLst>
      <p:ext uri="{BB962C8B-B14F-4D97-AF65-F5344CB8AC3E}">
        <p14:creationId xmlns:p14="http://schemas.microsoft.com/office/powerpoint/2010/main" val="12190495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4F1B-5F08-FF41-99C4-F1CDE6210D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BDB185-763F-834A-B94C-A271C036F94E}"/>
              </a:ext>
            </a:extLst>
          </p:cNvPr>
          <p:cNvSpPr>
            <a:spLocks noGrp="1"/>
          </p:cNvSpPr>
          <p:nvPr>
            <p:ph sz="half" idx="1"/>
          </p:nvPr>
        </p:nvSpPr>
        <p:spPr/>
        <p:txBody>
          <a:bodyPr/>
          <a:lstStyle/>
          <a:p>
            <a:r>
              <a:rPr lang="en-US" dirty="0"/>
              <a:t>Choose your accessories</a:t>
            </a:r>
          </a:p>
          <a:p>
            <a:pPr lvl="2"/>
            <a:endParaRPr lang="en-US" dirty="0"/>
          </a:p>
          <a:p>
            <a:pPr lvl="2"/>
            <a:r>
              <a:rPr lang="en-US" dirty="0"/>
              <a:t>Shelves, shrouds, and mounts</a:t>
            </a:r>
          </a:p>
          <a:p>
            <a:pPr lvl="2"/>
            <a:r>
              <a:rPr lang="en-US" dirty="0"/>
              <a:t>Cables</a:t>
            </a:r>
          </a:p>
          <a:p>
            <a:pPr lvl="2"/>
            <a:r>
              <a:rPr lang="en-US" dirty="0"/>
              <a:t>Power supplies</a:t>
            </a:r>
          </a:p>
        </p:txBody>
      </p:sp>
      <p:sp>
        <p:nvSpPr>
          <p:cNvPr id="4" name="Content Placeholder 3">
            <a:extLst>
              <a:ext uri="{FF2B5EF4-FFF2-40B4-BE49-F238E27FC236}">
                <a16:creationId xmlns:a16="http://schemas.microsoft.com/office/drawing/2014/main" id="{42423C9C-BBD1-FD48-9544-2A078EEDEADC}"/>
              </a:ext>
            </a:extLst>
          </p:cNvPr>
          <p:cNvSpPr>
            <a:spLocks noGrp="1"/>
          </p:cNvSpPr>
          <p:nvPr>
            <p:ph sz="half" idx="2"/>
          </p:nvPr>
        </p:nvSpPr>
        <p:spPr/>
        <p:txBody>
          <a:bodyPr/>
          <a:lstStyle/>
          <a:p>
            <a:r>
              <a:rPr lang="en-US" dirty="0"/>
              <a:t>Automated functionality</a:t>
            </a:r>
          </a:p>
          <a:p>
            <a:pPr marL="188640" lvl="2" indent="0">
              <a:buNone/>
            </a:pPr>
            <a:r>
              <a:rPr lang="en-US" dirty="0"/>
              <a:t>Connect Active </a:t>
            </a:r>
            <a:r>
              <a:rPr lang="en-US" dirty="0" err="1"/>
              <a:t>FlipTops</a:t>
            </a:r>
            <a:r>
              <a:rPr lang="en-US" dirty="0"/>
              <a:t> to a Crestron control system or DMPS to provide additional room functions, including</a:t>
            </a:r>
          </a:p>
          <a:p>
            <a:pPr lvl="2"/>
            <a:endParaRPr lang="en-US" dirty="0"/>
          </a:p>
          <a:p>
            <a:pPr lvl="2"/>
            <a:r>
              <a:rPr lang="en-US" dirty="0"/>
              <a:t>Actions trigged by occupancy and/or scheduling events </a:t>
            </a:r>
          </a:p>
          <a:p>
            <a:pPr lvl="2"/>
            <a:r>
              <a:rPr lang="en-US" dirty="0"/>
              <a:t>Coordinated cable retraction </a:t>
            </a:r>
          </a:p>
          <a:p>
            <a:pPr lvl="3"/>
            <a:r>
              <a:rPr lang="en-US" dirty="0"/>
              <a:t>After each meeting</a:t>
            </a:r>
          </a:p>
          <a:p>
            <a:pPr lvl="3"/>
            <a:r>
              <a:rPr lang="en-US" dirty="0"/>
              <a:t>End of the day</a:t>
            </a:r>
          </a:p>
        </p:txBody>
      </p:sp>
    </p:spTree>
    <p:extLst>
      <p:ext uri="{BB962C8B-B14F-4D97-AF65-F5344CB8AC3E}">
        <p14:creationId xmlns:p14="http://schemas.microsoft.com/office/powerpoint/2010/main" val="38445053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44F-E301-AB4A-A43B-13D1CA5A9FC6}"/>
              </a:ext>
            </a:extLst>
          </p:cNvPr>
          <p:cNvSpPr>
            <a:spLocks noGrp="1"/>
          </p:cNvSpPr>
          <p:nvPr>
            <p:ph type="title" idx="4294967295"/>
          </p:nvPr>
        </p:nvSpPr>
        <p:spPr>
          <a:xfrm>
            <a:off x="548640" y="5196468"/>
            <a:ext cx="10881360" cy="560234"/>
          </a:xfrm>
        </p:spPr>
        <p:txBody>
          <a:bodyPr>
            <a:normAutofit/>
          </a:bodyPr>
          <a:lstStyle/>
          <a:p>
            <a:pPr algn="r"/>
            <a:r>
              <a:rPr lang="en-US" sz="1800" dirty="0"/>
              <a:t>Design your own at </a:t>
            </a:r>
            <a:r>
              <a:rPr lang="en-US" sz="1800" dirty="0" err="1"/>
              <a:t>crestron.com</a:t>
            </a:r>
            <a:r>
              <a:rPr lang="en-US" sz="1800" dirty="0"/>
              <a:t>/</a:t>
            </a:r>
            <a:r>
              <a:rPr lang="en-US" sz="1800" dirty="0" err="1"/>
              <a:t>FlipTops</a:t>
            </a:r>
            <a:endParaRPr lang="en-US" sz="1800" dirty="0"/>
          </a:p>
        </p:txBody>
      </p:sp>
    </p:spTree>
    <p:extLst>
      <p:ext uri="{BB962C8B-B14F-4D97-AF65-F5344CB8AC3E}">
        <p14:creationId xmlns:p14="http://schemas.microsoft.com/office/powerpoint/2010/main" val="9952521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B222-FDF1-764C-AAFC-4A452CF74FDE}"/>
              </a:ext>
            </a:extLst>
          </p:cNvPr>
          <p:cNvSpPr>
            <a:spLocks noGrp="1"/>
          </p:cNvSpPr>
          <p:nvPr>
            <p:ph type="title"/>
          </p:nvPr>
        </p:nvSpPr>
        <p:spPr>
          <a:xfrm>
            <a:off x="7383779" y="2133600"/>
            <a:ext cx="4217671" cy="2880356"/>
          </a:xfrm>
        </p:spPr>
        <p:txBody>
          <a:bodyPr/>
          <a:lstStyle/>
          <a:p>
            <a:r>
              <a:rPr lang="en-US" dirty="0"/>
              <a:t>Crestron FT2 </a:t>
            </a:r>
            <a:r>
              <a:rPr lang="en-US" dirty="0" err="1"/>
              <a:t>FlipTops</a:t>
            </a:r>
            <a:r>
              <a:rPr lang="en-US" baseline="30000" dirty="0"/>
              <a:t>™</a:t>
            </a:r>
            <a:br>
              <a:rPr lang="en-US" dirty="0"/>
            </a:br>
            <a:r>
              <a:rPr lang="en-US" baseline="30000" dirty="0"/>
              <a:t>Cable management systems</a:t>
            </a:r>
            <a:endParaRPr lang="en-US" dirty="0"/>
          </a:p>
        </p:txBody>
      </p:sp>
    </p:spTree>
    <p:extLst>
      <p:ext uri="{BB962C8B-B14F-4D97-AF65-F5344CB8AC3E}">
        <p14:creationId xmlns:p14="http://schemas.microsoft.com/office/powerpoint/2010/main" val="39332789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CED7-1FA5-BB4E-ADA4-19F4819D219C}"/>
              </a:ext>
            </a:extLst>
          </p:cNvPr>
          <p:cNvSpPr>
            <a:spLocks noGrp="1"/>
          </p:cNvSpPr>
          <p:nvPr>
            <p:ph type="title"/>
          </p:nvPr>
        </p:nvSpPr>
        <p:spPr/>
        <p:txBody>
          <a:bodyPr/>
          <a:lstStyle/>
          <a:p>
            <a:r>
              <a:rPr lang="en-US" dirty="0"/>
              <a:t>Bring clean, convenient connectivity to the table</a:t>
            </a:r>
          </a:p>
        </p:txBody>
      </p:sp>
      <p:sp>
        <p:nvSpPr>
          <p:cNvPr id="3" name="Text Placeholder 2">
            <a:extLst>
              <a:ext uri="{FF2B5EF4-FFF2-40B4-BE49-F238E27FC236}">
                <a16:creationId xmlns:a16="http://schemas.microsoft.com/office/drawing/2014/main" id="{A1AC28D7-794B-1C48-8866-1601223A9538}"/>
              </a:ext>
            </a:extLst>
          </p:cNvPr>
          <p:cNvSpPr>
            <a:spLocks noGrp="1"/>
          </p:cNvSpPr>
          <p:nvPr>
            <p:ph type="body" idx="1"/>
          </p:nvPr>
        </p:nvSpPr>
        <p:spPr/>
        <p:txBody>
          <a:bodyPr/>
          <a:lstStyle/>
          <a:p>
            <a:r>
              <a:rPr lang="en-US" dirty="0"/>
              <a:t>Conference rooms</a:t>
            </a:r>
          </a:p>
        </p:txBody>
      </p:sp>
      <p:pic>
        <p:nvPicPr>
          <p:cNvPr id="8" name="Content Placeholder 7" descr="A screen shot of a living room filled with furniture and a large window&#10;&#10;Description automatically generated">
            <a:extLst>
              <a:ext uri="{FF2B5EF4-FFF2-40B4-BE49-F238E27FC236}">
                <a16:creationId xmlns:a16="http://schemas.microsoft.com/office/drawing/2014/main" id="{63920396-5769-1A4C-B5A0-A9C0A6EA2DF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597"/>
          <a:stretch/>
        </p:blipFill>
        <p:spPr>
          <a:xfrm>
            <a:off x="342900" y="1902689"/>
            <a:ext cx="5524500" cy="4270234"/>
          </a:xfrm>
        </p:spPr>
      </p:pic>
      <p:sp>
        <p:nvSpPr>
          <p:cNvPr id="5" name="Text Placeholder 4">
            <a:extLst>
              <a:ext uri="{FF2B5EF4-FFF2-40B4-BE49-F238E27FC236}">
                <a16:creationId xmlns:a16="http://schemas.microsoft.com/office/drawing/2014/main" id="{4C6BFE1D-2674-7A4B-8758-0005D5F4FE78}"/>
              </a:ext>
            </a:extLst>
          </p:cNvPr>
          <p:cNvSpPr>
            <a:spLocks noGrp="1"/>
          </p:cNvSpPr>
          <p:nvPr>
            <p:ph type="body" sz="quarter" idx="3"/>
          </p:nvPr>
        </p:nvSpPr>
        <p:spPr/>
        <p:txBody>
          <a:bodyPr/>
          <a:lstStyle/>
          <a:p>
            <a:r>
              <a:rPr lang="en-US" dirty="0"/>
              <a:t>Lecterns</a:t>
            </a:r>
          </a:p>
        </p:txBody>
      </p:sp>
      <p:pic>
        <p:nvPicPr>
          <p:cNvPr id="10" name="Content Placeholder 9" descr="A computer sitting on top of a table&#10;&#10;Description automatically generated">
            <a:extLst>
              <a:ext uri="{FF2B5EF4-FFF2-40B4-BE49-F238E27FC236}">
                <a16:creationId xmlns:a16="http://schemas.microsoft.com/office/drawing/2014/main" id="{BFC393C1-958A-9544-AA5C-3B5886CE6A50}"/>
              </a:ext>
            </a:extLst>
          </p:cNvPr>
          <p:cNvPicPr>
            <a:picLocks noGrp="1" noChangeAspect="1"/>
          </p:cNvPicPr>
          <p:nvPr>
            <p:ph sz="quarter" idx="4"/>
          </p:nvPr>
        </p:nvPicPr>
        <p:blipFill>
          <a:blip r:embed="rId3" cstate="print">
            <a:extLst>
              <a:ext uri="{28A0092B-C50C-407E-A947-70E740481C1C}">
                <a14:useLocalDpi xmlns:a14="http://schemas.microsoft.com/office/drawing/2010/main"/>
              </a:ext>
            </a:extLst>
          </a:blip>
          <a:stretch>
            <a:fillRect/>
          </a:stretch>
        </p:blipFill>
        <p:spPr>
          <a:xfrm>
            <a:off x="6324600" y="1928034"/>
            <a:ext cx="5524500" cy="4219545"/>
          </a:xfrm>
        </p:spPr>
      </p:pic>
    </p:spTree>
    <p:extLst>
      <p:ext uri="{BB962C8B-B14F-4D97-AF65-F5344CB8AC3E}">
        <p14:creationId xmlns:p14="http://schemas.microsoft.com/office/powerpoint/2010/main" val="25231693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5884557-3075-B646-BE62-3F6D9CA686D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7781079" y="304800"/>
            <a:ext cx="3077004" cy="2839844"/>
          </a:xfrm>
        </p:spPr>
      </p:pic>
      <p:sp>
        <p:nvSpPr>
          <p:cNvPr id="3" name="Title 2">
            <a:extLst>
              <a:ext uri="{FF2B5EF4-FFF2-40B4-BE49-F238E27FC236}">
                <a16:creationId xmlns:a16="http://schemas.microsoft.com/office/drawing/2014/main" id="{2D04446B-1693-D847-A9C8-70F99CB6945E}"/>
              </a:ext>
            </a:extLst>
          </p:cNvPr>
          <p:cNvSpPr>
            <a:spLocks noGrp="1"/>
          </p:cNvSpPr>
          <p:nvPr>
            <p:ph type="title"/>
          </p:nvPr>
        </p:nvSpPr>
        <p:spPr>
          <a:xfrm>
            <a:off x="342900" y="304800"/>
            <a:ext cx="6438900" cy="838199"/>
          </a:xfrm>
        </p:spPr>
        <p:txBody>
          <a:bodyPr/>
          <a:lstStyle/>
          <a:p>
            <a:r>
              <a:rPr lang="en-US" dirty="0"/>
              <a:t>Clean, convenient connectivity</a:t>
            </a:r>
          </a:p>
        </p:txBody>
      </p:sp>
      <p:sp>
        <p:nvSpPr>
          <p:cNvPr id="4" name="Content Placeholder 3">
            <a:extLst>
              <a:ext uri="{FF2B5EF4-FFF2-40B4-BE49-F238E27FC236}">
                <a16:creationId xmlns:a16="http://schemas.microsoft.com/office/drawing/2014/main" id="{020EC9C3-E887-6846-AEA6-E56A16AC2DBC}"/>
              </a:ext>
            </a:extLst>
          </p:cNvPr>
          <p:cNvSpPr>
            <a:spLocks noGrp="1"/>
          </p:cNvSpPr>
          <p:nvPr>
            <p:ph idx="1"/>
          </p:nvPr>
        </p:nvSpPr>
        <p:spPr>
          <a:xfrm>
            <a:off x="342900" y="1485901"/>
            <a:ext cx="6438900" cy="4686300"/>
          </a:xfrm>
        </p:spPr>
        <p:txBody>
          <a:bodyPr>
            <a:normAutofit lnSpcReduction="10000"/>
          </a:bodyPr>
          <a:lstStyle/>
          <a:p>
            <a:pPr lvl="2"/>
            <a:r>
              <a:rPr lang="en-US" dirty="0"/>
              <a:t>All connections and cables concealed inside beautiful drop-in industrial designs</a:t>
            </a:r>
          </a:p>
          <a:p>
            <a:pPr lvl="3"/>
            <a:r>
              <a:rPr lang="en-US" dirty="0"/>
              <a:t>No visible gaps or screws</a:t>
            </a:r>
          </a:p>
          <a:p>
            <a:pPr lvl="3"/>
            <a:r>
              <a:rPr lang="en-US" dirty="0"/>
              <a:t>High-quality finishes complement any décor </a:t>
            </a:r>
          </a:p>
          <a:p>
            <a:pPr lvl="2"/>
            <a:r>
              <a:rPr lang="en-US" dirty="0"/>
              <a:t>Pass-through lid allows cables to be fully extended while lid is closed, leaving surfaces and views unobstructed </a:t>
            </a:r>
          </a:p>
          <a:p>
            <a:pPr lvl="2"/>
            <a:r>
              <a:rPr lang="en-US" dirty="0"/>
              <a:t>Highly modular design – can easily be configured and updated to meet the specific needs of any meeting space </a:t>
            </a:r>
          </a:p>
          <a:p>
            <a:pPr lvl="2"/>
            <a:r>
              <a:rPr lang="en-US" dirty="0"/>
              <a:t>Fits industry standard size cutouts</a:t>
            </a:r>
          </a:p>
          <a:p>
            <a:pPr lvl="2"/>
            <a:r>
              <a:rPr lang="en-US" dirty="0"/>
              <a:t>Dashboard-forward design: No more reaching into a dark hole</a:t>
            </a:r>
          </a:p>
          <a:p>
            <a:endParaRPr lang="en-US" dirty="0"/>
          </a:p>
        </p:txBody>
      </p:sp>
      <p:pic>
        <p:nvPicPr>
          <p:cNvPr id="17" name="Picture Placeholder 14">
            <a:extLst>
              <a:ext uri="{FF2B5EF4-FFF2-40B4-BE49-F238E27FC236}">
                <a16:creationId xmlns:a16="http://schemas.microsoft.com/office/drawing/2014/main" id="{AF216968-42B2-BA4C-BCF7-B56CD8BD096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781079" y="3332356"/>
            <a:ext cx="3077004" cy="2839844"/>
          </a:xfrm>
          <a:prstGeom prst="rect">
            <a:avLst/>
          </a:prstGeom>
        </p:spPr>
      </p:pic>
    </p:spTree>
    <p:extLst>
      <p:ext uri="{BB962C8B-B14F-4D97-AF65-F5344CB8AC3E}">
        <p14:creationId xmlns:p14="http://schemas.microsoft.com/office/powerpoint/2010/main" val="38395751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0AD470-6572-F046-9654-3C2C514C2D3D}"/>
              </a:ext>
            </a:extLst>
          </p:cNvPr>
          <p:cNvSpPr>
            <a:spLocks noGrp="1"/>
          </p:cNvSpPr>
          <p:nvPr>
            <p:ph type="title"/>
          </p:nvPr>
        </p:nvSpPr>
        <p:spPr/>
        <p:txBody>
          <a:bodyPr/>
          <a:lstStyle/>
          <a:p>
            <a:r>
              <a:rPr lang="en-US" dirty="0"/>
              <a:t>One-touch pass-through lid delights end users</a:t>
            </a:r>
          </a:p>
        </p:txBody>
      </p:sp>
      <p:pic>
        <p:nvPicPr>
          <p:cNvPr id="7" name="crestron-fliptop-loop-2">
            <a:hlinkClick r:id="" action="ppaction://media"/>
            <a:extLst>
              <a:ext uri="{FF2B5EF4-FFF2-40B4-BE49-F238E27FC236}">
                <a16:creationId xmlns:a16="http://schemas.microsoft.com/office/drawing/2014/main" id="{829CF696-6188-8C46-BBBE-2E574A7E0A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5454" y="1282391"/>
            <a:ext cx="8661092" cy="4871864"/>
          </a:xfrm>
          <a:prstGeom prst="rect">
            <a:avLst/>
          </a:prstGeom>
        </p:spPr>
      </p:pic>
    </p:spTree>
    <p:extLst>
      <p:ext uri="{BB962C8B-B14F-4D97-AF65-F5344CB8AC3E}">
        <p14:creationId xmlns:p14="http://schemas.microsoft.com/office/powerpoint/2010/main" val="3711740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2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6BE5-1908-0847-9A19-1FD46533E83A}"/>
              </a:ext>
            </a:extLst>
          </p:cNvPr>
          <p:cNvSpPr>
            <a:spLocks noGrp="1"/>
          </p:cNvSpPr>
          <p:nvPr>
            <p:ph type="title"/>
          </p:nvPr>
        </p:nvSpPr>
        <p:spPr/>
        <p:txBody>
          <a:bodyPr/>
          <a:lstStyle/>
          <a:p>
            <a:r>
              <a:rPr lang="en-US" dirty="0"/>
              <a:t>Two versions: Active or Passive</a:t>
            </a:r>
          </a:p>
        </p:txBody>
      </p:sp>
      <p:sp>
        <p:nvSpPr>
          <p:cNvPr id="3" name="Text Placeholder 2">
            <a:extLst>
              <a:ext uri="{FF2B5EF4-FFF2-40B4-BE49-F238E27FC236}">
                <a16:creationId xmlns:a16="http://schemas.microsoft.com/office/drawing/2014/main" id="{FDB2739D-B4CC-CF4A-A0EB-BD629076F743}"/>
              </a:ext>
            </a:extLst>
          </p:cNvPr>
          <p:cNvSpPr>
            <a:spLocks noGrp="1"/>
          </p:cNvSpPr>
          <p:nvPr>
            <p:ph type="body" idx="1"/>
          </p:nvPr>
        </p:nvSpPr>
        <p:spPr/>
        <p:txBody>
          <a:bodyPr/>
          <a:lstStyle/>
          <a:p>
            <a:r>
              <a:rPr lang="en-US" dirty="0"/>
              <a:t>Active </a:t>
            </a:r>
            <a:r>
              <a:rPr lang="en-US" dirty="0" err="1"/>
              <a:t>FlipTop</a:t>
            </a:r>
            <a:endParaRPr lang="en-US" dirty="0"/>
          </a:p>
        </p:txBody>
      </p:sp>
      <p:sp>
        <p:nvSpPr>
          <p:cNvPr id="4" name="Content Placeholder 3">
            <a:extLst>
              <a:ext uri="{FF2B5EF4-FFF2-40B4-BE49-F238E27FC236}">
                <a16:creationId xmlns:a16="http://schemas.microsoft.com/office/drawing/2014/main" id="{70FBA4C7-E1A2-FA4C-BEFF-94CEF6634CE0}"/>
              </a:ext>
            </a:extLst>
          </p:cNvPr>
          <p:cNvSpPr>
            <a:spLocks noGrp="1"/>
          </p:cNvSpPr>
          <p:nvPr>
            <p:ph sz="half" idx="2"/>
          </p:nvPr>
        </p:nvSpPr>
        <p:spPr>
          <a:xfrm>
            <a:off x="342901" y="1902692"/>
            <a:ext cx="5524500" cy="1096986"/>
          </a:xfrm>
        </p:spPr>
        <p:txBody>
          <a:bodyPr/>
          <a:lstStyle/>
          <a:p>
            <a:r>
              <a:rPr lang="en-US" sz="1800" dirty="0"/>
              <a:t>Supports USB-C</a:t>
            </a:r>
            <a:r>
              <a:rPr lang="en-US" sz="1800" baseline="30000" dirty="0"/>
              <a:t>™</a:t>
            </a:r>
            <a:r>
              <a:rPr lang="en-US" sz="1800" dirty="0"/>
              <a:t> charging modules, one-touch or vertical gravity retractors, pass-through lid, and all active 4K connector plates. All labels are backlit. </a:t>
            </a:r>
          </a:p>
          <a:p>
            <a:endParaRPr lang="en-US" dirty="0"/>
          </a:p>
        </p:txBody>
      </p:sp>
      <p:sp>
        <p:nvSpPr>
          <p:cNvPr id="5" name="Text Placeholder 4">
            <a:extLst>
              <a:ext uri="{FF2B5EF4-FFF2-40B4-BE49-F238E27FC236}">
                <a16:creationId xmlns:a16="http://schemas.microsoft.com/office/drawing/2014/main" id="{D8EAE646-DE56-854F-B625-602DB27AC338}"/>
              </a:ext>
            </a:extLst>
          </p:cNvPr>
          <p:cNvSpPr>
            <a:spLocks noGrp="1"/>
          </p:cNvSpPr>
          <p:nvPr>
            <p:ph type="body" sz="quarter" idx="3"/>
          </p:nvPr>
        </p:nvSpPr>
        <p:spPr/>
        <p:txBody>
          <a:bodyPr/>
          <a:lstStyle/>
          <a:p>
            <a:r>
              <a:rPr lang="en-US" dirty="0"/>
              <a:t>Passive </a:t>
            </a:r>
            <a:r>
              <a:rPr lang="en-US" dirty="0" err="1"/>
              <a:t>FlipTop</a:t>
            </a:r>
            <a:endParaRPr lang="en-US" dirty="0"/>
          </a:p>
        </p:txBody>
      </p:sp>
      <p:sp>
        <p:nvSpPr>
          <p:cNvPr id="6" name="Content Placeholder 5">
            <a:extLst>
              <a:ext uri="{FF2B5EF4-FFF2-40B4-BE49-F238E27FC236}">
                <a16:creationId xmlns:a16="http://schemas.microsoft.com/office/drawing/2014/main" id="{5BB6B7D3-B94C-504C-AF3D-B28FF5712ED6}"/>
              </a:ext>
            </a:extLst>
          </p:cNvPr>
          <p:cNvSpPr>
            <a:spLocks noGrp="1"/>
          </p:cNvSpPr>
          <p:nvPr>
            <p:ph sz="quarter" idx="4"/>
          </p:nvPr>
        </p:nvSpPr>
        <p:spPr>
          <a:xfrm>
            <a:off x="6324600" y="1902692"/>
            <a:ext cx="5524500" cy="1096986"/>
          </a:xfrm>
        </p:spPr>
        <p:txBody>
          <a:bodyPr>
            <a:normAutofit/>
          </a:bodyPr>
          <a:lstStyle/>
          <a:p>
            <a:r>
              <a:rPr lang="en-US" sz="1800" dirty="0"/>
              <a:t>Supports AC power, basic pass-through cables, pass-through lid, flush-mount connectors in keystone plates, and gravity retractors with precision track and pulley mechanism.</a:t>
            </a:r>
          </a:p>
        </p:txBody>
      </p:sp>
      <p:pic>
        <p:nvPicPr>
          <p:cNvPr id="8" name="Picture 7" descr="A picture containing monitor, photo, small, sitting&#10;&#10;Description automatically generated">
            <a:extLst>
              <a:ext uri="{FF2B5EF4-FFF2-40B4-BE49-F238E27FC236}">
                <a16:creationId xmlns:a16="http://schemas.microsoft.com/office/drawing/2014/main" id="{FC7EA83B-5B51-C840-9C2C-24AC9FC5C0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0" y="2999678"/>
            <a:ext cx="3217189" cy="2925390"/>
          </a:xfrm>
          <a:prstGeom prst="rect">
            <a:avLst/>
          </a:prstGeom>
        </p:spPr>
      </p:pic>
      <p:pic>
        <p:nvPicPr>
          <p:cNvPr id="9" name="Picture 8">
            <a:extLst>
              <a:ext uri="{FF2B5EF4-FFF2-40B4-BE49-F238E27FC236}">
                <a16:creationId xmlns:a16="http://schemas.microsoft.com/office/drawing/2014/main" id="{5A4A186D-7D44-CB4E-976F-86E39456762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324598" y="2999678"/>
            <a:ext cx="3217188" cy="2925390"/>
          </a:xfrm>
          <a:prstGeom prst="rect">
            <a:avLst/>
          </a:prstGeom>
        </p:spPr>
      </p:pic>
    </p:spTree>
    <p:extLst>
      <p:ext uri="{BB962C8B-B14F-4D97-AF65-F5344CB8AC3E}">
        <p14:creationId xmlns:p14="http://schemas.microsoft.com/office/powerpoint/2010/main" val="4454313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D8A0-6EA5-304E-B14B-9C71D74FC058}"/>
              </a:ext>
            </a:extLst>
          </p:cNvPr>
          <p:cNvSpPr>
            <a:spLocks noGrp="1"/>
          </p:cNvSpPr>
          <p:nvPr>
            <p:ph type="title"/>
          </p:nvPr>
        </p:nvSpPr>
        <p:spPr/>
        <p:txBody>
          <a:bodyPr/>
          <a:lstStyle/>
          <a:p>
            <a:r>
              <a:rPr lang="en-US" dirty="0"/>
              <a:t>A variety of sizes for any installation</a:t>
            </a:r>
          </a:p>
        </p:txBody>
      </p:sp>
      <p:pic>
        <p:nvPicPr>
          <p:cNvPr id="4" name="Content Placeholder 3">
            <a:extLst>
              <a:ext uri="{FF2B5EF4-FFF2-40B4-BE49-F238E27FC236}">
                <a16:creationId xmlns:a16="http://schemas.microsoft.com/office/drawing/2014/main" id="{2A4B1DBC-2A56-104D-9EDA-1C1520B496A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23900" y="2058394"/>
            <a:ext cx="10744200" cy="2286000"/>
          </a:xfrm>
          <a:prstGeom prst="rect">
            <a:avLst/>
          </a:prstGeom>
        </p:spPr>
      </p:pic>
      <p:sp>
        <p:nvSpPr>
          <p:cNvPr id="5" name="TextBox 4">
            <a:extLst>
              <a:ext uri="{FF2B5EF4-FFF2-40B4-BE49-F238E27FC236}">
                <a16:creationId xmlns:a16="http://schemas.microsoft.com/office/drawing/2014/main" id="{2B3E0CE0-ABB7-3C46-A9E2-E4381F238440}"/>
              </a:ext>
            </a:extLst>
          </p:cNvPr>
          <p:cNvSpPr txBox="1"/>
          <p:nvPr/>
        </p:nvSpPr>
        <p:spPr>
          <a:xfrm>
            <a:off x="719958" y="4515902"/>
            <a:ext cx="1731412" cy="455574"/>
          </a:xfrm>
          <a:prstGeom prst="rect">
            <a:avLst/>
          </a:prstGeom>
          <a:noFill/>
        </p:spPr>
        <p:txBody>
          <a:bodyPr wrap="square" lIns="0" tIns="0" rIns="0" bIns="0" rtlCol="0">
            <a:spAutoFit/>
          </a:bodyPr>
          <a:lstStyle/>
          <a:p>
            <a:pPr algn="ctr">
              <a:lnSpc>
                <a:spcPct val="110000"/>
              </a:lnSpc>
            </a:pPr>
            <a:r>
              <a:rPr lang="en-US" sz="1400" b="1" dirty="0">
                <a:solidFill>
                  <a:srgbClr val="004A80"/>
                </a:solidFill>
              </a:rPr>
              <a:t>FT-202</a:t>
            </a:r>
          </a:p>
          <a:p>
            <a:pPr algn="ctr">
              <a:lnSpc>
                <a:spcPct val="110000"/>
              </a:lnSpc>
            </a:pPr>
            <a:r>
              <a:rPr lang="en-US" sz="1400" dirty="0">
                <a:solidFill>
                  <a:schemeClr val="tx2"/>
                </a:solidFill>
              </a:rPr>
              <a:t>(7” W x 3.25” D)</a:t>
            </a:r>
          </a:p>
        </p:txBody>
      </p:sp>
      <p:sp>
        <p:nvSpPr>
          <p:cNvPr id="6" name="TextBox 5">
            <a:extLst>
              <a:ext uri="{FF2B5EF4-FFF2-40B4-BE49-F238E27FC236}">
                <a16:creationId xmlns:a16="http://schemas.microsoft.com/office/drawing/2014/main" id="{46043972-AFAD-3941-9756-DA568B17E2DB}"/>
              </a:ext>
            </a:extLst>
          </p:cNvPr>
          <p:cNvSpPr txBox="1"/>
          <p:nvPr/>
        </p:nvSpPr>
        <p:spPr>
          <a:xfrm>
            <a:off x="2607011" y="4515902"/>
            <a:ext cx="1517515" cy="455574"/>
          </a:xfrm>
          <a:prstGeom prst="rect">
            <a:avLst/>
          </a:prstGeom>
          <a:noFill/>
        </p:spPr>
        <p:txBody>
          <a:bodyPr wrap="square" lIns="0" tIns="0" rIns="0" bIns="0" rtlCol="0">
            <a:spAutoFit/>
          </a:bodyPr>
          <a:lstStyle/>
          <a:p>
            <a:pPr algn="ctr">
              <a:lnSpc>
                <a:spcPct val="110000"/>
              </a:lnSpc>
            </a:pPr>
            <a:r>
              <a:rPr lang="en-US" sz="1400" b="1" dirty="0">
                <a:solidFill>
                  <a:srgbClr val="004A80"/>
                </a:solidFill>
              </a:rPr>
              <a:t>FT-500</a:t>
            </a:r>
          </a:p>
          <a:p>
            <a:pPr algn="ctr">
              <a:lnSpc>
                <a:spcPct val="110000"/>
              </a:lnSpc>
            </a:pPr>
            <a:r>
              <a:rPr lang="en-US" sz="1400" dirty="0">
                <a:solidFill>
                  <a:schemeClr val="tx2"/>
                </a:solidFill>
              </a:rPr>
              <a:t>(5.75” W x 5.75” D)</a:t>
            </a:r>
          </a:p>
        </p:txBody>
      </p:sp>
      <p:sp>
        <p:nvSpPr>
          <p:cNvPr id="7" name="TextBox 6">
            <a:extLst>
              <a:ext uri="{FF2B5EF4-FFF2-40B4-BE49-F238E27FC236}">
                <a16:creationId xmlns:a16="http://schemas.microsoft.com/office/drawing/2014/main" id="{4CAC7866-2952-E241-A715-A9CF180AE9D8}"/>
              </a:ext>
            </a:extLst>
          </p:cNvPr>
          <p:cNvSpPr txBox="1"/>
          <p:nvPr/>
        </p:nvSpPr>
        <p:spPr>
          <a:xfrm>
            <a:off x="4280167" y="4515902"/>
            <a:ext cx="1721799" cy="455574"/>
          </a:xfrm>
          <a:prstGeom prst="rect">
            <a:avLst/>
          </a:prstGeom>
          <a:noFill/>
        </p:spPr>
        <p:txBody>
          <a:bodyPr wrap="square" lIns="0" tIns="0" rIns="0" bIns="0" rtlCol="0">
            <a:spAutoFit/>
          </a:bodyPr>
          <a:lstStyle/>
          <a:p>
            <a:pPr algn="ctr">
              <a:lnSpc>
                <a:spcPct val="110000"/>
              </a:lnSpc>
            </a:pPr>
            <a:r>
              <a:rPr lang="en-US" sz="1400" b="1" dirty="0">
                <a:solidFill>
                  <a:srgbClr val="004A80"/>
                </a:solidFill>
              </a:rPr>
              <a:t>FT-700</a:t>
            </a:r>
          </a:p>
          <a:p>
            <a:pPr algn="ctr">
              <a:lnSpc>
                <a:spcPct val="110000"/>
              </a:lnSpc>
            </a:pPr>
            <a:r>
              <a:rPr lang="en-US" sz="1400" dirty="0">
                <a:solidFill>
                  <a:schemeClr val="tx2"/>
                </a:solidFill>
              </a:rPr>
              <a:t>(7.125” W x 5.75” D)</a:t>
            </a:r>
          </a:p>
        </p:txBody>
      </p:sp>
      <p:sp>
        <p:nvSpPr>
          <p:cNvPr id="8" name="TextBox 7">
            <a:extLst>
              <a:ext uri="{FF2B5EF4-FFF2-40B4-BE49-F238E27FC236}">
                <a16:creationId xmlns:a16="http://schemas.microsoft.com/office/drawing/2014/main" id="{DE30EC1E-168C-584C-AF2C-58262971E557}"/>
              </a:ext>
            </a:extLst>
          </p:cNvPr>
          <p:cNvSpPr txBox="1"/>
          <p:nvPr/>
        </p:nvSpPr>
        <p:spPr>
          <a:xfrm>
            <a:off x="6663444" y="4515902"/>
            <a:ext cx="1721799" cy="455574"/>
          </a:xfrm>
          <a:prstGeom prst="rect">
            <a:avLst/>
          </a:prstGeom>
          <a:noFill/>
        </p:spPr>
        <p:txBody>
          <a:bodyPr wrap="square" lIns="0" tIns="0" rIns="0" bIns="0" rtlCol="0">
            <a:spAutoFit/>
          </a:bodyPr>
          <a:lstStyle/>
          <a:p>
            <a:pPr algn="ctr">
              <a:lnSpc>
                <a:spcPct val="110000"/>
              </a:lnSpc>
            </a:pPr>
            <a:r>
              <a:rPr lang="en-US" sz="1400" b="1" dirty="0">
                <a:solidFill>
                  <a:srgbClr val="004A80"/>
                </a:solidFill>
              </a:rPr>
              <a:t>FT-1200</a:t>
            </a:r>
          </a:p>
          <a:p>
            <a:pPr algn="ctr">
              <a:lnSpc>
                <a:spcPct val="110000"/>
              </a:lnSpc>
            </a:pPr>
            <a:r>
              <a:rPr lang="en-US" sz="1400" dirty="0">
                <a:solidFill>
                  <a:schemeClr val="tx2"/>
                </a:solidFill>
              </a:rPr>
              <a:t>(10” W x 4” D)</a:t>
            </a:r>
          </a:p>
        </p:txBody>
      </p:sp>
      <p:sp>
        <p:nvSpPr>
          <p:cNvPr id="9" name="TextBox 8">
            <a:extLst>
              <a:ext uri="{FF2B5EF4-FFF2-40B4-BE49-F238E27FC236}">
                <a16:creationId xmlns:a16="http://schemas.microsoft.com/office/drawing/2014/main" id="{B1F0D872-D1BE-FF41-9D91-A022975F9619}"/>
              </a:ext>
            </a:extLst>
          </p:cNvPr>
          <p:cNvSpPr txBox="1"/>
          <p:nvPr/>
        </p:nvSpPr>
        <p:spPr>
          <a:xfrm>
            <a:off x="9046722" y="4515902"/>
            <a:ext cx="2425320" cy="455574"/>
          </a:xfrm>
          <a:prstGeom prst="rect">
            <a:avLst/>
          </a:prstGeom>
          <a:noFill/>
        </p:spPr>
        <p:txBody>
          <a:bodyPr wrap="square" lIns="0" tIns="0" rIns="0" bIns="0" rtlCol="0">
            <a:spAutoFit/>
          </a:bodyPr>
          <a:lstStyle/>
          <a:p>
            <a:pPr algn="ctr">
              <a:lnSpc>
                <a:spcPct val="110000"/>
              </a:lnSpc>
            </a:pPr>
            <a:r>
              <a:rPr lang="en-US" sz="1400" b="1" dirty="0">
                <a:solidFill>
                  <a:srgbClr val="004A80"/>
                </a:solidFill>
              </a:rPr>
              <a:t>FT-1400</a:t>
            </a:r>
          </a:p>
          <a:p>
            <a:pPr algn="ctr">
              <a:lnSpc>
                <a:spcPct val="110000"/>
              </a:lnSpc>
            </a:pPr>
            <a:r>
              <a:rPr lang="en-US" sz="1400" dirty="0">
                <a:solidFill>
                  <a:schemeClr val="tx2"/>
                </a:solidFill>
              </a:rPr>
              <a:t>(10” W x 6.75” D)</a:t>
            </a:r>
          </a:p>
        </p:txBody>
      </p:sp>
      <p:sp>
        <p:nvSpPr>
          <p:cNvPr id="10" name="TextBox 9">
            <a:extLst>
              <a:ext uri="{FF2B5EF4-FFF2-40B4-BE49-F238E27FC236}">
                <a16:creationId xmlns:a16="http://schemas.microsoft.com/office/drawing/2014/main" id="{1A4C5693-EE18-FD4D-AF7D-DC8422DA09BE}"/>
              </a:ext>
            </a:extLst>
          </p:cNvPr>
          <p:cNvSpPr txBox="1"/>
          <p:nvPr/>
        </p:nvSpPr>
        <p:spPr>
          <a:xfrm>
            <a:off x="7655668" y="5886872"/>
            <a:ext cx="4075889" cy="240445"/>
          </a:xfrm>
          <a:prstGeom prst="rect">
            <a:avLst/>
          </a:prstGeom>
          <a:noFill/>
        </p:spPr>
        <p:txBody>
          <a:bodyPr wrap="square" lIns="0" tIns="0" rIns="0" bIns="0" rtlCol="0">
            <a:spAutoFit/>
          </a:bodyPr>
          <a:lstStyle/>
          <a:p>
            <a:pPr algn="r">
              <a:lnSpc>
                <a:spcPct val="110000"/>
              </a:lnSpc>
            </a:pPr>
            <a:r>
              <a:rPr lang="en-US" sz="1400" dirty="0">
                <a:solidFill>
                  <a:schemeClr val="tx2"/>
                </a:solidFill>
              </a:rPr>
              <a:t>*cutout sizes shown</a:t>
            </a:r>
          </a:p>
        </p:txBody>
      </p:sp>
    </p:spTree>
    <p:extLst>
      <p:ext uri="{BB962C8B-B14F-4D97-AF65-F5344CB8AC3E}">
        <p14:creationId xmlns:p14="http://schemas.microsoft.com/office/powerpoint/2010/main" val="206425173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 up of a computer&#10;&#10;Description automatically generated">
            <a:extLst>
              <a:ext uri="{FF2B5EF4-FFF2-40B4-BE49-F238E27FC236}">
                <a16:creationId xmlns:a16="http://schemas.microsoft.com/office/drawing/2014/main" id="{88538B36-A424-EE4D-B6C3-DF1FF9176D6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Choose the right cables and connections</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ctr"/>
          <a:lstStyle/>
          <a:p>
            <a:r>
              <a:rPr lang="en-US" dirty="0"/>
              <a:t>From USB charging to HDMI</a:t>
            </a:r>
            <a:r>
              <a:rPr lang="en-US" sz="1600" baseline="70000" dirty="0"/>
              <a:t>®</a:t>
            </a:r>
            <a:r>
              <a:rPr lang="en-US" baseline="30000" dirty="0"/>
              <a:t> </a:t>
            </a:r>
            <a:r>
              <a:rPr lang="en-US" dirty="0"/>
              <a:t> and DisplayPort connectivity and more, FT2 </a:t>
            </a:r>
            <a:r>
              <a:rPr lang="en-US" dirty="0" err="1"/>
              <a:t>FlipTops</a:t>
            </a:r>
            <a:r>
              <a:rPr lang="en-US" dirty="0"/>
              <a:t> offer the connections you need.</a:t>
            </a:r>
          </a:p>
        </p:txBody>
      </p:sp>
    </p:spTree>
    <p:extLst>
      <p:ext uri="{BB962C8B-B14F-4D97-AF65-F5344CB8AC3E}">
        <p14:creationId xmlns:p14="http://schemas.microsoft.com/office/powerpoint/2010/main" val="42051021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B2A74-9321-024A-9D2E-BC82FD67F29A}"/>
              </a:ext>
            </a:extLst>
          </p:cNvPr>
          <p:cNvSpPr>
            <a:spLocks noGrp="1"/>
          </p:cNvSpPr>
          <p:nvPr>
            <p:ph type="title"/>
          </p:nvPr>
        </p:nvSpPr>
        <p:spPr/>
        <p:txBody>
          <a:bodyPr/>
          <a:lstStyle/>
          <a:p>
            <a:r>
              <a:rPr lang="en-US" dirty="0"/>
              <a:t>USB-A and USB-C charging</a:t>
            </a:r>
          </a:p>
        </p:txBody>
      </p:sp>
      <p:sp>
        <p:nvSpPr>
          <p:cNvPr id="7" name="Content Placeholder 6">
            <a:extLst>
              <a:ext uri="{FF2B5EF4-FFF2-40B4-BE49-F238E27FC236}">
                <a16:creationId xmlns:a16="http://schemas.microsoft.com/office/drawing/2014/main" id="{258AF31F-5A5C-CD40-B54C-5F76D71D86FE}"/>
              </a:ext>
            </a:extLst>
          </p:cNvPr>
          <p:cNvSpPr>
            <a:spLocks noGrp="1"/>
          </p:cNvSpPr>
          <p:nvPr>
            <p:ph idx="1"/>
          </p:nvPr>
        </p:nvSpPr>
        <p:spPr/>
        <p:txBody>
          <a:bodyPr anchor="t"/>
          <a:lstStyle/>
          <a:p>
            <a:pPr>
              <a:lnSpc>
                <a:spcPts val="2400"/>
              </a:lnSpc>
            </a:pPr>
            <a:r>
              <a:rPr lang="en-US" dirty="0"/>
              <a:t>Provides one USB Type-C charging port and one </a:t>
            </a:r>
            <a:br>
              <a:rPr lang="en-US" dirty="0"/>
            </a:br>
            <a:r>
              <a:rPr lang="en-US" dirty="0"/>
              <a:t>USB Type-A charging port</a:t>
            </a:r>
          </a:p>
          <a:p>
            <a:pPr lvl="2"/>
            <a:endParaRPr lang="en-US" dirty="0"/>
          </a:p>
          <a:p>
            <a:pPr lvl="2"/>
            <a:r>
              <a:rPr lang="en-US" dirty="0"/>
              <a:t>Can be used simultaneously </a:t>
            </a:r>
            <a:br>
              <a:rPr lang="en-US" dirty="0"/>
            </a:br>
            <a:r>
              <a:rPr lang="en-US" dirty="0"/>
              <a:t>to quickly charge devices</a:t>
            </a:r>
          </a:p>
          <a:p>
            <a:pPr lvl="2"/>
            <a:r>
              <a:rPr lang="en-US" dirty="0"/>
              <a:t>Active only</a:t>
            </a:r>
          </a:p>
          <a:p>
            <a:pPr lvl="2"/>
            <a:r>
              <a:rPr lang="en-US" dirty="0"/>
              <a:t>Requires one slot (one per row)</a:t>
            </a:r>
          </a:p>
        </p:txBody>
      </p:sp>
      <p:pic>
        <p:nvPicPr>
          <p:cNvPr id="6" name="Picture Placeholder 5">
            <a:extLst>
              <a:ext uri="{FF2B5EF4-FFF2-40B4-BE49-F238E27FC236}">
                <a16:creationId xmlns:a16="http://schemas.microsoft.com/office/drawing/2014/main" id="{95C3EE20-D62C-D044-A167-1F74C8B18AC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1813802" y="3245285"/>
            <a:ext cx="3367799" cy="3143656"/>
          </a:xfrm>
        </p:spPr>
      </p:pic>
      <p:pic>
        <p:nvPicPr>
          <p:cNvPr id="9" name="Picture 8">
            <a:extLst>
              <a:ext uri="{FF2B5EF4-FFF2-40B4-BE49-F238E27FC236}">
                <a16:creationId xmlns:a16="http://schemas.microsoft.com/office/drawing/2014/main" id="{5D772A6D-5122-0A4B-B5B7-8EA8737D0F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8963" y="1142999"/>
            <a:ext cx="2956386" cy="2919047"/>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11" name="Straight Connector 10">
            <a:extLst>
              <a:ext uri="{FF2B5EF4-FFF2-40B4-BE49-F238E27FC236}">
                <a16:creationId xmlns:a16="http://schemas.microsoft.com/office/drawing/2014/main" id="{90B5E17C-772B-4741-83B7-9EC91504C074}"/>
              </a:ext>
            </a:extLst>
          </p:cNvPr>
          <p:cNvCxnSpPr>
            <a:cxnSpLocks/>
          </p:cNvCxnSpPr>
          <p:nvPr/>
        </p:nvCxnSpPr>
        <p:spPr>
          <a:xfrm flipV="1">
            <a:off x="3497702" y="3888383"/>
            <a:ext cx="660634" cy="11539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A6F63B-1B15-2B47-BE41-722FEFC14501}"/>
              </a:ext>
            </a:extLst>
          </p:cNvPr>
          <p:cNvSpPr/>
          <p:nvPr/>
        </p:nvSpPr>
        <p:spPr>
          <a:xfrm>
            <a:off x="3110075" y="5042380"/>
            <a:ext cx="387627" cy="77525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133021"/>
      </p:ext>
    </p:extLst>
  </p:cSld>
  <p:clrMapOvr>
    <a:masterClrMapping/>
  </p:clrMapOvr>
  <p:transition>
    <p:fade/>
  </p:transition>
</p:sld>
</file>

<file path=ppt/theme/theme1.xml><?xml version="1.0" encoding="utf-8"?>
<a:theme xmlns:a="http://schemas.openxmlformats.org/drawingml/2006/main" name="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TotalTime>
  <Words>645</Words>
  <Application>Microsoft Macintosh PowerPoint</Application>
  <PresentationFormat>Widescreen</PresentationFormat>
  <Paragraphs>98</Paragraphs>
  <Slides>18</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 Narrow</vt:lpstr>
      <vt:lpstr>Calibri</vt:lpstr>
      <vt:lpstr>Wingdings</vt:lpstr>
      <vt:lpstr>Office Theme</vt:lpstr>
      <vt:lpstr>Custom Design</vt:lpstr>
      <vt:lpstr>PowerPoint Presentation</vt:lpstr>
      <vt:lpstr>Crestron FT2 FlipTops™ Cable management systems</vt:lpstr>
      <vt:lpstr>Bring clean, convenient connectivity to the table</vt:lpstr>
      <vt:lpstr>Clean, convenient connectivity</vt:lpstr>
      <vt:lpstr>One-touch pass-through lid delights end users</vt:lpstr>
      <vt:lpstr>Two versions: Active or Passive</vt:lpstr>
      <vt:lpstr>A variety of sizes for any installation</vt:lpstr>
      <vt:lpstr>Choose the right cables and connections</vt:lpstr>
      <vt:lpstr>USB-A and USB-C charging</vt:lpstr>
      <vt:lpstr>U.S. power modules</vt:lpstr>
      <vt:lpstr>International power modules</vt:lpstr>
      <vt:lpstr>Pass-through cables</vt:lpstr>
      <vt:lpstr>Gravity retractors</vt:lpstr>
      <vt:lpstr>One-touch retractors</vt:lpstr>
      <vt:lpstr>Keystone connector plates</vt:lpstr>
      <vt:lpstr>Active connector plates</vt:lpstr>
      <vt:lpstr>PowerPoint Presentation</vt:lpstr>
      <vt:lpstr>Design your own at crestron.com/FlipTops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Sutherland</cp:lastModifiedBy>
  <cp:revision>87</cp:revision>
  <dcterms:created xsi:type="dcterms:W3CDTF">2019-02-13T18:43:35Z</dcterms:created>
  <dcterms:modified xsi:type="dcterms:W3CDTF">2020-09-24T15:51:53Z</dcterms:modified>
</cp:coreProperties>
</file>